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59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0018"/>
    <a:srgbClr val="A50021"/>
    <a:srgbClr val="1B51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53C6-2F65-4EF9-85AE-6B54332E18A0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9F3A2-2BC8-4946-967F-73F6F32771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549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53C6-2F65-4EF9-85AE-6B54332E18A0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9F3A2-2BC8-4946-967F-73F6F32771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975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53C6-2F65-4EF9-85AE-6B54332E18A0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9F3A2-2BC8-4946-967F-73F6F32771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753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53C6-2F65-4EF9-85AE-6B54332E18A0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9F3A2-2BC8-4946-967F-73F6F32771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961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53C6-2F65-4EF9-85AE-6B54332E18A0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9F3A2-2BC8-4946-967F-73F6F32771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9534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53C6-2F65-4EF9-85AE-6B54332E18A0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9F3A2-2BC8-4946-967F-73F6F32771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3418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53C6-2F65-4EF9-85AE-6B54332E18A0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9F3A2-2BC8-4946-967F-73F6F32771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159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53C6-2F65-4EF9-85AE-6B54332E18A0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9F3A2-2BC8-4946-967F-73F6F32771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9247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53C6-2F65-4EF9-85AE-6B54332E18A0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9F3A2-2BC8-4946-967F-73F6F32771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6708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53C6-2F65-4EF9-85AE-6B54332E18A0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9F3A2-2BC8-4946-967F-73F6F32771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0848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53C6-2F65-4EF9-85AE-6B54332E18A0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9F3A2-2BC8-4946-967F-73F6F32771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756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553C6-2F65-4EF9-85AE-6B54332E18A0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9F3A2-2BC8-4946-967F-73F6F32771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161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gubernya63.ru/netcat_files/140/165/Samara_na_risunke_A._Oleariya_mal" TargetMode="External"/><Relationship Id="rId13" Type="http://schemas.openxmlformats.org/officeDocument/2006/relationships/hyperlink" Target="http://publ.lib.ru/ARCHIVES/P/PALLAS_Petr_Simon/.Online/Pallas_P.S.-P001..jpg" TargetMode="External"/><Relationship Id="rId3" Type="http://schemas.openxmlformats.org/officeDocument/2006/relationships/hyperlink" Target="http://www.city-on-volga.ru/files/Image/jiguli_small.gif" TargetMode="External"/><Relationship Id="rId7" Type="http://schemas.openxmlformats.org/officeDocument/2006/relationships/hyperlink" Target="http://www.city-on-volga.ru/files/Image/urojay_1925_small.gif" TargetMode="External"/><Relationship Id="rId12" Type="http://schemas.openxmlformats.org/officeDocument/2006/relationships/hyperlink" Target="https://upload.wikimedia.org/wikipedia/commons/thumb/1/1b/Tatishchev.png/220px-Tatishchev.png" TargetMode="External"/><Relationship Id="rId2" Type="http://schemas.openxmlformats.org/officeDocument/2006/relationships/hyperlink" Target="http://easyen.ru/load/metodika/k_prezentacijam/shablony_prezentacij_ramochka_s_serdechkami/277-1-0-2557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ity-on-volga.ru/files/Image/shiryaevo2_small.gif" TargetMode="External"/><Relationship Id="rId11" Type="http://schemas.openxmlformats.org/officeDocument/2006/relationships/hyperlink" Target="http://www.senat.org/Russia-Bulgaria/pic-2/074.jpg" TargetMode="External"/><Relationship Id="rId5" Type="http://schemas.openxmlformats.org/officeDocument/2006/relationships/hyperlink" Target="http://www.city-on-volga.ru/files/Image/shiryaevo_small.gif" TargetMode="External"/><Relationship Id="rId15" Type="http://schemas.openxmlformats.org/officeDocument/2006/relationships/hyperlink" Target="http://www.e-reading.link/illustrations/1033/1033759-i_007.jpg" TargetMode="External"/><Relationship Id="rId10" Type="http://schemas.openxmlformats.org/officeDocument/2006/relationships/hyperlink" Target="http://www.senat.org/Russia-Bulgaria/pic-2/072.jpg" TargetMode="External"/><Relationship Id="rId4" Type="http://schemas.openxmlformats.org/officeDocument/2006/relationships/hyperlink" Target="http://www.city-on-volga.ru/ru/dobro-pozhalovat-v-toljatti/about_city/history_sam" TargetMode="External"/><Relationship Id="rId9" Type="http://schemas.openxmlformats.org/officeDocument/2006/relationships/hyperlink" Target="http://www.senat.org/Russia-Bulgaria/pic-2/07.jpg" TargetMode="External"/><Relationship Id="rId14" Type="http://schemas.openxmlformats.org/officeDocument/2006/relationships/hyperlink" Target="http://&#1080;&#1089;&#1090;&#1086;&#1088;&#1080;&#1095;&#1077;&#1089;&#1082;&#1072;&#1103;-&#1089;&#1072;&#1084;&#1072;&#1088;&#1072;.&#1088;&#1092;/i/samarskaya_isoriya/ot_stroitelstva_samari_do%20_obrazovania%20gebernii/peter_pallas/5.jpg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28309" y="967661"/>
            <a:ext cx="8046626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spc="350" dirty="0">
                <a:ln w="11430"/>
                <a:solidFill>
                  <a:srgbClr val="7E00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</a:rPr>
              <a:t>День Самарской </a:t>
            </a:r>
          </a:p>
          <a:p>
            <a:pPr algn="ctr"/>
            <a:r>
              <a:rPr lang="ru-RU" sz="7200" b="1" spc="350" dirty="0">
                <a:ln w="11430"/>
                <a:solidFill>
                  <a:srgbClr val="7E00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</a:rPr>
              <a:t>губернии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6622" y="3895657"/>
            <a:ext cx="3810000" cy="201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22766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980728"/>
            <a:ext cx="684076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rgbClr val="000000"/>
                </a:solidFill>
                <a:latin typeface="Tahoma"/>
              </a:rPr>
              <a:t>После оформления в России в XVII в. системы крепостного права феодально-крепостнические отношения проникли и во вновь осваиваемые районы. Это привело к усилению социальных противоречий, переросших в крестьянские войны. Характерная особенность крестьянских войн в России в том, что очаги и наибольшая территория распространения их приходилась на окраинные районы, куда входил и Самарский край. Жители Самарского края принимали участие в войне под предводительством Степана Разина (1670 – 1671 гг.) и Емельяна Пугачева (1773-1775гг.). Последняя своим размахом и мощью потрясла Российское государство и подтолкнула Екатерину II приступить к реформам административного устройства, которые привели к укреплению власти на местах.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5756418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1700808"/>
            <a:ext cx="619268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rgbClr val="000000"/>
                </a:solidFill>
                <a:latin typeface="Tahoma"/>
              </a:rPr>
              <a:t>15 сентября 1780 г. было образовано Симбирское наместничество. В него вошла основная часть Самарского края. Самара стала уездным городом, и вновь был образован Самарский уезд. </a:t>
            </a:r>
          </a:p>
          <a:p>
            <a:pPr algn="ctr"/>
            <a:r>
              <a:rPr lang="ru-RU" sz="2000" dirty="0">
                <a:solidFill>
                  <a:srgbClr val="000000"/>
                </a:solidFill>
                <a:latin typeface="Tahoma"/>
              </a:rPr>
              <a:t>В 1781 г. открылись «присутственные места» (органы управления и суда). В это время город состоял всего из пяти кварталов с населением 4 тыс. человек.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5784125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980728"/>
            <a:ext cx="741682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XVIII – начало XIX вв. – «Век Просвещения». Своими свежими идеями и делами он коснулся и нашего края. С Самарой связана деятельность Оренбургских экспедиций (1736 – 1743 гг.), крупных ученых – И.К. Кирилова (инициатора Оренбургских экспедиций), В.Н. Татищева (одного из руководителей экспедиций), П.И. Рычкова.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3658384"/>
            <a:ext cx="2088232" cy="2733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208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800368"/>
            <a:ext cx="7200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rgbClr val="000000"/>
                </a:solidFill>
                <a:latin typeface="Tahoma"/>
              </a:rPr>
              <a:t>Научное изучение природы и истории края продолжили академические экспедиции 17668-1769 гг., в составе которых работали П.С. Паллас, И.И. Лепехин, Н.П. </a:t>
            </a:r>
            <a:r>
              <a:rPr lang="ru-RU" sz="2000" dirty="0" err="1">
                <a:solidFill>
                  <a:srgbClr val="000000"/>
                </a:solidFill>
                <a:latin typeface="Tahoma"/>
              </a:rPr>
              <a:t>Рычков</a:t>
            </a:r>
            <a:r>
              <a:rPr lang="ru-RU" sz="2000" dirty="0">
                <a:solidFill>
                  <a:srgbClr val="000000"/>
                </a:solidFill>
                <a:latin typeface="Tahoma"/>
              </a:rPr>
              <a:t>.</a:t>
            </a:r>
          </a:p>
          <a:p>
            <a:pPr algn="ctr"/>
            <a:r>
              <a:rPr lang="ru-RU" sz="2000" dirty="0">
                <a:solidFill>
                  <a:srgbClr val="000000"/>
                </a:solidFill>
                <a:latin typeface="Tahoma"/>
              </a:rPr>
              <a:t>Из среды местного дворянства вышли люди, внесшие большой вклад в русскую культуру: поэт И.И. Дмитриев, писатель С.Т. Аксаков, историк П.П. Пекарский.</a:t>
            </a:r>
            <a:endParaRPr lang="ru-RU" sz="2000" b="0" i="0" dirty="0">
              <a:solidFill>
                <a:srgbClr val="000000"/>
              </a:solidFill>
              <a:effectLst/>
              <a:latin typeface="Tahoma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217" y="3088908"/>
            <a:ext cx="2226543" cy="296872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1813" y="3127527"/>
            <a:ext cx="2288525" cy="293010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6239" y="3093515"/>
            <a:ext cx="2288525" cy="2964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984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052736"/>
            <a:ext cx="734481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 января 1851 г. была образована новая Самарская губерния, состоящая из 7 уездов (Самарского, Ставропольского, </a:t>
            </a:r>
            <a:r>
              <a:rPr lang="ru-RU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Бугульминского</a:t>
            </a:r>
            <a:r>
              <a:rPr lang="ru-R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Бугурусланского</a:t>
            </a:r>
            <a:r>
              <a:rPr lang="ru-R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Бузулукского</a:t>
            </a:r>
            <a:r>
              <a:rPr lang="ru-R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Николаевского и </a:t>
            </a:r>
            <a:r>
              <a:rPr lang="ru-RU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Новоузенского</a:t>
            </a:r>
            <a:r>
              <a:rPr lang="ru-R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). Создание губернии способствовало быстрому развитию экономики, образования, здравоохранения, культуры. А в результате развития волжского пароходства и строительства железных дорог Самара стала крупным торговым центром и перевалочным пунктом транзитных грузов.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4589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980728"/>
            <a:ext cx="698477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К этому времени относится расцвет самарского купечества. Оно осваивало различные сферы деятельности: торговлю, промышленность (в основном предприятия по переработке с/х продукции и полезных ископаемых), сельское хозяйство (в том числе и скупка земель). Среди крупных купеческих семейств можно назвать </a:t>
            </a:r>
            <a:r>
              <a:rPr lang="ru-RU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Шихобаловых</a:t>
            </a:r>
            <a:r>
              <a:rPr lang="ru-R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Курлиных</a:t>
            </a:r>
            <a:r>
              <a:rPr lang="ru-R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Аржановых, Субботиных и др. В результате бурной деятельности купечества Самара преобразилась. Им возводились лучшие особняки и доходные дома, храмы и больницы, магазины и пристани.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5452404"/>
            <a:ext cx="2160240" cy="1135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8194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07328"/>
            <a:ext cx="727280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Особое значение в общественно-политической жизни Самары второй половины XIX в. имело создание Самарского знамени. Под ним сражались русские и болгарские ополченцы во время русско-турецкой войны 1877-1878 гг. </a:t>
            </a:r>
          </a:p>
          <a:p>
            <a:pPr algn="ctr"/>
            <a:r>
              <a:rPr lang="ru-R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И именно оно стало символом славянского братства.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356992"/>
            <a:ext cx="2076450" cy="219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3904" y="3429000"/>
            <a:ext cx="2190750" cy="216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00382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908720"/>
            <a:ext cx="610242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Arial" pitchFamily="34" charset="0"/>
                <a:cs typeface="Arial" pitchFamily="34" charset="0"/>
              </a:rPr>
              <a:t>В конце XIX – начале XX вв. Самарская губерния являлась самой крупной в Среднем Поволжье по территории, одной из самых развитых в торгово-промышленном отношении и обладала огромным хлебородным потенциалом, использование которого давало России возможность серьезно укрепить свои позиции на мировом рынке.</a:t>
            </a:r>
          </a:p>
          <a:p>
            <a:pPr algn="ctr"/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907" y="4221088"/>
            <a:ext cx="3286185" cy="20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2318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400" b="1" dirty="0">
                <a:hlinkClick r:id="rId2"/>
              </a:rPr>
              <a:t>http://easyen.ru/load/metodika/k_prezentacijam/shablony_prezentacij_ramochka_s_serdechkami/277-1-0-25577</a:t>
            </a:r>
            <a:endParaRPr lang="ru-RU" sz="2400" b="1" dirty="0"/>
          </a:p>
          <a:p>
            <a:pPr marL="0" indent="0">
              <a:buNone/>
            </a:pPr>
            <a:r>
              <a:rPr lang="en-US" sz="2400" b="1" dirty="0">
                <a:hlinkClick r:id="rId3"/>
              </a:rPr>
              <a:t>http://www.city-on-volga.ru/files/Image/jiguli_small.gif</a:t>
            </a:r>
            <a:endParaRPr lang="ru-RU" sz="2400" b="1" dirty="0"/>
          </a:p>
          <a:p>
            <a:pPr marL="0" indent="0">
              <a:buNone/>
            </a:pPr>
            <a:r>
              <a:rPr lang="en-US" sz="2400" dirty="0">
                <a:hlinkClick r:id="rId4"/>
              </a:rPr>
              <a:t>http://www.city-on-volga.ru/ru/dobro-pozhalovat-v-toljatti/about_city/history_sam</a:t>
            </a:r>
            <a:endParaRPr lang="ru-RU" sz="2400" dirty="0"/>
          </a:p>
          <a:p>
            <a:pPr marL="0" indent="0">
              <a:buNone/>
            </a:pPr>
            <a:r>
              <a:rPr lang="en-US" sz="2400" dirty="0">
                <a:hlinkClick r:id="rId5"/>
              </a:rPr>
              <a:t>http://www.city-on-volga.ru/files/Image/shiryaevo_small.gif</a:t>
            </a:r>
            <a:endParaRPr lang="ru-RU" sz="2400" dirty="0"/>
          </a:p>
          <a:p>
            <a:pPr marL="0" indent="0">
              <a:buNone/>
            </a:pPr>
            <a:r>
              <a:rPr lang="en-US" sz="2400" dirty="0">
                <a:hlinkClick r:id="rId6"/>
              </a:rPr>
              <a:t>http://www.city-on-volga.ru/files/Image/shiryaevo2_small.gif</a:t>
            </a:r>
            <a:endParaRPr lang="ru-RU" sz="2400" dirty="0"/>
          </a:p>
          <a:p>
            <a:pPr marL="0" indent="0">
              <a:buNone/>
            </a:pPr>
            <a:r>
              <a:rPr lang="en-US" sz="2400" dirty="0">
                <a:hlinkClick r:id="rId7"/>
              </a:rPr>
              <a:t>http://www.city-on-volga.ru/files/Image/urojay_1925_small.gif</a:t>
            </a:r>
            <a:endParaRPr lang="ru-RU" sz="2400" dirty="0"/>
          </a:p>
          <a:p>
            <a:pPr marL="0" indent="0">
              <a:buNone/>
            </a:pPr>
            <a:r>
              <a:rPr lang="en-US" sz="2400" dirty="0">
                <a:hlinkClick r:id="rId8"/>
              </a:rPr>
              <a:t>http://gubernya63.ru/netcat_files/140/165/Samara_na_risunke_A._Oleariya_mal</a:t>
            </a:r>
            <a:endParaRPr lang="ru-RU" sz="2400" dirty="0"/>
          </a:p>
          <a:p>
            <a:pPr marL="0" indent="0">
              <a:buNone/>
            </a:pPr>
            <a:r>
              <a:rPr lang="en-US" sz="2400" dirty="0">
                <a:hlinkClick r:id="rId9"/>
              </a:rPr>
              <a:t>http://www.senat.org/Russia-Bulgaria/pic-2/07.jpg</a:t>
            </a:r>
            <a:endParaRPr lang="ru-RU" sz="2400" dirty="0"/>
          </a:p>
          <a:p>
            <a:pPr marL="0" indent="0">
              <a:buNone/>
            </a:pPr>
            <a:r>
              <a:rPr lang="en-US" sz="2400" dirty="0">
                <a:hlinkClick r:id="rId10"/>
              </a:rPr>
              <a:t>http://www.senat.org/Russia-Bulgaria/pic-2/072.jpg</a:t>
            </a:r>
            <a:endParaRPr lang="ru-RU" sz="2400" dirty="0"/>
          </a:p>
          <a:p>
            <a:pPr marL="0" indent="0">
              <a:buNone/>
            </a:pPr>
            <a:r>
              <a:rPr lang="en-US" sz="2400" dirty="0">
                <a:hlinkClick r:id="rId11"/>
              </a:rPr>
              <a:t>http://www.senat.org/Russia-Bulgaria/pic-2/074.jpg</a:t>
            </a:r>
            <a:endParaRPr lang="ru-RU" sz="2400" dirty="0"/>
          </a:p>
          <a:p>
            <a:pPr marL="0" indent="0">
              <a:buNone/>
            </a:pPr>
            <a:r>
              <a:rPr lang="en-US" sz="2400" dirty="0">
                <a:hlinkClick r:id="rId12"/>
              </a:rPr>
              <a:t>https://upload.wikimedia.org/wikipedia/commons/thumb/1/1b/Tatishchev.png/220px-Tatishchev.png</a:t>
            </a:r>
            <a:endParaRPr lang="ru-RU" sz="2400" dirty="0"/>
          </a:p>
          <a:p>
            <a:pPr marL="0" indent="0">
              <a:buNone/>
            </a:pPr>
            <a:r>
              <a:rPr lang="en-US" sz="2400" dirty="0">
                <a:hlinkClick r:id="rId13"/>
              </a:rPr>
              <a:t>http://publ.lib.ru/ARCHIVES/P/</a:t>
            </a:r>
            <a:r>
              <a:rPr lang="en-US" sz="2400" dirty="0" err="1">
                <a:hlinkClick r:id="rId13"/>
              </a:rPr>
              <a:t>PALLAS_Petr_Simon</a:t>
            </a:r>
            <a:r>
              <a:rPr lang="en-US" sz="2400" dirty="0">
                <a:hlinkClick r:id="rId13"/>
              </a:rPr>
              <a:t>/.Online/Pallas_P.S.-P001..jpg</a:t>
            </a:r>
            <a:endParaRPr lang="ru-RU" sz="2400" dirty="0"/>
          </a:p>
          <a:p>
            <a:pPr marL="0" indent="0">
              <a:buNone/>
            </a:pPr>
            <a:r>
              <a:rPr lang="en-US" sz="2400" dirty="0">
                <a:hlinkClick r:id="rId14"/>
              </a:rPr>
              <a:t>http://</a:t>
            </a:r>
            <a:r>
              <a:rPr lang="ru-RU" sz="2400" dirty="0">
                <a:hlinkClick r:id="rId14"/>
              </a:rPr>
              <a:t>историческая-</a:t>
            </a:r>
            <a:r>
              <a:rPr lang="ru-RU" sz="2400" dirty="0" err="1">
                <a:hlinkClick r:id="rId14"/>
              </a:rPr>
              <a:t>самара.рф</a:t>
            </a:r>
            <a:r>
              <a:rPr lang="ru-RU" sz="2400" dirty="0">
                <a:hlinkClick r:id="rId14"/>
              </a:rPr>
              <a:t>/</a:t>
            </a:r>
            <a:r>
              <a:rPr lang="en-US" sz="2400" dirty="0">
                <a:hlinkClick r:id="rId14"/>
              </a:rPr>
              <a:t>i/</a:t>
            </a:r>
            <a:r>
              <a:rPr lang="en-US" sz="2400" dirty="0" err="1">
                <a:hlinkClick r:id="rId14"/>
              </a:rPr>
              <a:t>samarskaya_isoriya</a:t>
            </a:r>
            <a:r>
              <a:rPr lang="en-US" sz="2400" dirty="0">
                <a:hlinkClick r:id="rId14"/>
              </a:rPr>
              <a:t>/ot_stroitelstva_samari_do%20_obrazovania%20gebernii/</a:t>
            </a:r>
            <a:r>
              <a:rPr lang="en-US" sz="2400" dirty="0" err="1">
                <a:hlinkClick r:id="rId14"/>
              </a:rPr>
              <a:t>peter_pallas</a:t>
            </a:r>
            <a:r>
              <a:rPr lang="en-US" sz="2400" dirty="0">
                <a:hlinkClick r:id="rId14"/>
              </a:rPr>
              <a:t>/5.jpg</a:t>
            </a:r>
            <a:endParaRPr lang="ru-RU" sz="2400" dirty="0"/>
          </a:p>
          <a:p>
            <a:pPr marL="0" indent="0">
              <a:buNone/>
            </a:pPr>
            <a:r>
              <a:rPr lang="en-US" sz="2400" dirty="0">
                <a:hlinkClick r:id="rId15"/>
              </a:rPr>
              <a:t>http://www.e-reading.link/illustrations/1033/1033759-i_007.jpg</a:t>
            </a: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404664"/>
            <a:ext cx="835292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350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</a:rPr>
              <a:t>Интернет – ресурсы </a:t>
            </a:r>
          </a:p>
        </p:txBody>
      </p:sp>
    </p:spTree>
    <p:extLst>
      <p:ext uri="{BB962C8B-B14F-4D97-AF65-F5344CB8AC3E}">
        <p14:creationId xmlns:p14="http://schemas.microsoft.com/office/powerpoint/2010/main" val="2447254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AED9F55-7001-27A0-D3E6-3446E356F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2852936"/>
            <a:ext cx="8229600" cy="19728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b="1" dirty="0"/>
              <a:t>Спасибо за внимание! </a:t>
            </a:r>
          </a:p>
        </p:txBody>
      </p:sp>
    </p:spTree>
    <p:extLst>
      <p:ext uri="{BB962C8B-B14F-4D97-AF65-F5344CB8AC3E}">
        <p14:creationId xmlns:p14="http://schemas.microsoft.com/office/powerpoint/2010/main" val="514586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0405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Особенность природных условий Самарского края – пограничье степей и лесов на берегах Волги – обусловила и особенности исторического развития населения Среднего Поволжья. Оно стало зоной контактов оседлых и кочевых племен. Заселение края человеком относится ко времени среднего палеолита (100 тысяч лет назад). И все эпохи: камня, бронзы и железа – представлены археологическими памятниками, свидетельствующими о сложных процессах взаимодействия различных культурных общностей.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869160"/>
            <a:ext cx="1800200" cy="1598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9798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323528" y="836712"/>
            <a:ext cx="8229600" cy="504056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В Х в. в Среднем Поволжье возникло раннефеодальное государство Волжская Болгария. Самарская Лука являлась его южной границей, находившейся под защитой крепости Муромский городок (Х – ХIII вв.) – центра развития ремесла и торговых связей с обитателями степей. С ХIII в. население Волжской Болгарии так же, как и Руси, длительное время боролось с владычеством ханов Золотой Орды. Однако как самостоятельное государство Волжская Болгария так и не возродилась. Потомки болгар в 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Среднем Поволжье – современные татары и чуваши.</a:t>
            </a:r>
          </a:p>
        </p:txBody>
      </p:sp>
    </p:spTree>
    <p:extLst>
      <p:ext uri="{BB962C8B-B14F-4D97-AF65-F5344CB8AC3E}">
        <p14:creationId xmlns:p14="http://schemas.microsoft.com/office/powerpoint/2010/main" val="3341050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268760"/>
            <a:ext cx="734481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Практически через 100 лет после распада Золотой Орды в результате взятия Казанского ханства (1552г.), Астраханского ханства (1556 г.) и признания зависимости от России Ногайской Орды – все Поволжье вошло в состав многонационального Российского государства.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518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720840"/>
            <a:ext cx="727280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Период ХVI–XVII вв. в истории Самарского края – время освоения новых земель: налаживания добрососедских отношений с </a:t>
            </a:r>
            <a:r>
              <a:rPr lang="ru-RU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нагаями</a:t>
            </a:r>
            <a:r>
              <a:rPr lang="ru-R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и башкирами в Заволжских степях, подчинение казацкой вольницы, строительство </a:t>
            </a:r>
            <a:r>
              <a:rPr lang="ru-RU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Закамской</a:t>
            </a:r>
            <a:r>
              <a:rPr lang="ru-R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оборонительной линии и крепостей, таких как Сызрань и </a:t>
            </a:r>
            <a:r>
              <a:rPr lang="ru-RU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Кашпир</a:t>
            </a:r>
            <a:r>
              <a:rPr lang="ru-R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ctr"/>
            <a:r>
              <a:rPr lang="ru-R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К 1630-м годам относится первое упоминание о Самарском уезде, а в 1688 г. Самара получила статус города.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169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980728"/>
            <a:ext cx="74888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В XVIII в. Самара из изолированного опорного пункта на Волжском пути становится частью системы пограничных укреплений. Под ее защитой находились поселения восточной и западной частей Самарской Луки. Старейшие русские селения края – Рождествено, </a:t>
            </a:r>
            <a:r>
              <a:rPr lang="ru-RU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Подгоры</a:t>
            </a:r>
            <a:r>
              <a:rPr lang="ru-R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Ильинское</a:t>
            </a:r>
            <a:r>
              <a:rPr lang="ru-R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Выползово – были основаны беглыми русскими крестьянами, а мордовские и чувашские переселенцы основали села </a:t>
            </a:r>
            <a:r>
              <a:rPr lang="ru-RU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Шелехметь</a:t>
            </a:r>
            <a:r>
              <a:rPr lang="ru-R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Борковку</a:t>
            </a:r>
            <a:r>
              <a:rPr lang="ru-R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Торновое</a:t>
            </a:r>
            <a:r>
              <a:rPr lang="ru-R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Чуракаево</a:t>
            </a:r>
            <a:r>
              <a:rPr lang="ru-R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365104"/>
            <a:ext cx="2520280" cy="1975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2297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1720840"/>
            <a:ext cx="65527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rgbClr val="000000"/>
                </a:solidFill>
                <a:latin typeface="Tahoma"/>
              </a:rPr>
              <a:t>Чтобы контролировать вольное освоение земель за Волгой правительство принудительно переселяло сюда дворцовых, государственных крестьян, привлекало раскольников, иностранных колонистов. Дворянское землевладение расширялось в результате царских пожалований, распродажи и самовольных захватов. На новые земли помещики переводили своих крестьян из менее плодородных районов.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94485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620688"/>
            <a:ext cx="74168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В XVII – XVIII вв. одновременно с освоением новых территорий в Среднем Поволжье складывается и система феодальной собственности на землю. Но в силу расположения на окраинных пограничных территориях она имела свои особенности. Появление феодалов-землевладельцев тормозилось опасной близостью кочевников. Самым безопасным местом являлась Самарская Лука и до 1680-х гг. внимание собственников было обращено на распределение волжской акватории с ее богатыми рыбными ловлями.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7" y="4697760"/>
            <a:ext cx="2502409" cy="1731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3214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92696"/>
            <a:ext cx="705678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Здесь преуспели церковно-монастырские предприниматели. Уже к концу XVII в. в Самарском Поволжье от устья р. Большой Иргиз до устья Большого Черемшана огромный промысловый район принадлежал московским монастырям: Новоспасскому, Чудову, Вознесенскому, Новодевичьему, </a:t>
            </a:r>
            <a:r>
              <a:rPr lang="ru-RU" sz="20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Савво-Сторожевскому</a:t>
            </a:r>
            <a:r>
              <a:rPr lang="ru-RU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Монастыри же были и первыми землевладельцами на территории края. </a:t>
            </a:r>
          </a:p>
          <a:p>
            <a:pPr algn="ctr"/>
            <a:r>
              <a:rPr lang="ru-RU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Церковно-монастырское земле - и </a:t>
            </a:r>
            <a:r>
              <a:rPr lang="ru-RU" sz="20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водовладение</a:t>
            </a:r>
            <a:r>
              <a:rPr lang="ru-RU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было ликвидировано после полной секуляризации в 1764 г. монастырских вотчин в пользу государства. Государственные крестьяне в нашем крае составляли самую многочисленную группу сельского населения. А вот крупнейшим частным земельным владением в 1768 г. становятся вотчины графов Орловых.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2928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00000"/>
      </a:hlink>
      <a:folHlink>
        <a:srgbClr val="B1C97D"/>
      </a:folHlink>
    </a:clrScheme>
    <a:fontScheme name="Другая 1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1352</Words>
  <Application>Microsoft Office PowerPoint</Application>
  <PresentationFormat>Экран (4:3)</PresentationFormat>
  <Paragraphs>39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Arial</vt:lpstr>
      <vt:lpstr>Tahoma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Пользователь</cp:lastModifiedBy>
  <cp:revision>30</cp:revision>
  <dcterms:created xsi:type="dcterms:W3CDTF">2015-01-10T12:57:42Z</dcterms:created>
  <dcterms:modified xsi:type="dcterms:W3CDTF">2023-01-09T08:10:33Z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605613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