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AE5"/>
    <a:srgbClr val="B5D499"/>
    <a:srgbClr val="BAFFC9"/>
    <a:srgbClr val="FCD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215B-5A75-42B1-B0C9-3914435AE4DB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C884-C21B-41C4-90F4-E5DF3417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C884-C21B-41C4-90F4-E5DF341724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7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2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4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6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3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7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FC9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D04C-D813-4447-8187-7768E43D2B35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9359-67E5-48CD-AE42-8898D1E3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11" y="198618"/>
            <a:ext cx="6061234" cy="62632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19" y="198618"/>
            <a:ext cx="4723091" cy="1215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9" y="2014462"/>
            <a:ext cx="5566566" cy="2543683"/>
          </a:xfrm>
        </p:spPr>
        <p:txBody>
          <a:bodyPr anchor="ctr">
            <a:noAutofit/>
          </a:bodyPr>
          <a:lstStyle/>
          <a:p>
            <a:r>
              <a:rPr lang="ru-RU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Segoe UI Symbol" panose="020B0502040204020203" pitchFamily="34" charset="0"/>
              </a:rPr>
              <a:t>170 лет Самарской губернии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894" y="4813203"/>
            <a:ext cx="4856016" cy="16486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Century" panose="02040604050505020304" pitchFamily="18" charset="0"/>
              </a:rPr>
              <a:t>Виртуальная экскурсия </a:t>
            </a:r>
            <a:r>
              <a:rPr lang="ru-RU" sz="4400" b="1" dirty="0">
                <a:latin typeface="Monotype Corsiva" panose="03010101010201010101" pitchFamily="66" charset="0"/>
              </a:rPr>
              <a:t>«Моя Самара»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1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2454" y="143453"/>
            <a:ext cx="5576453" cy="1034184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2724" y="1314810"/>
            <a:ext cx="4675911" cy="8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Музей «Самара космическая»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242453" y="2440818"/>
            <a:ext cx="5576453" cy="404310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Музей открылся в 2001 году 12 апреля в День космонавтики. Он представляет собой целый архитектурный ансамбль, состоящий из монумента-ракеты и тематической экспозиции, куда входят летательные аппараты, оборудование, скафандры, образцы «космической» пищи. Часть выставки оформлена в стиле фантастического фильма, что позволяет посетителям полностью погрузиться в мир будущего.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91" y="3588327"/>
            <a:ext cx="4886036" cy="2775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43453"/>
            <a:ext cx="5888182" cy="33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2454" y="143453"/>
            <a:ext cx="5576453" cy="1034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2722" y="1470348"/>
            <a:ext cx="4675911" cy="8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Историко-краеведческий музей им. П.В. Алабина 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242452" y="2646218"/>
            <a:ext cx="5576453" cy="3754581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 Самарский областной историко-краеведческий музей им. П.В. Алабина - один из старейших музеев Поволжья. В 1886 году городской глава Петр Владимирович Алабин предложил Городской думе проект создания в Самаре публичного музея в честь императора Александра II. В 1993 году музею было присвоено имя П.В. Алабина.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1" y="3768436"/>
            <a:ext cx="5491745" cy="2992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01" y="143452"/>
            <a:ext cx="6245086" cy="35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59327" y="212726"/>
            <a:ext cx="5105400" cy="11311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4071" y="1710351"/>
            <a:ext cx="4675911" cy="8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Самарский академический театра оперы и балета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59328" y="2937163"/>
            <a:ext cx="5437911" cy="3283527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Century" panose="02040604050505020304" pitchFamily="18" charset="0"/>
              </a:rPr>
              <a:t>Самарский академический театр оперы и балета – один из крупнейших российских музыкальных театров. Открытие театра состоялось 1 июня 1931 года оперой Мусоргского «Борис Годунов». 18 февраля 1982 года театру было присвоено почётное звание «академический».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31" y="77065"/>
            <a:ext cx="6409887" cy="330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542000"/>
            <a:ext cx="5815465" cy="24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327" y="212726"/>
            <a:ext cx="5105400" cy="11311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>
                <a:latin typeface="Century" panose="02040604050505020304" pitchFamily="18" charset="0"/>
              </a:rPr>
              <a:t>Самарская область: Достопримечательности</a:t>
            </a:r>
            <a:endParaRPr lang="ru-RU" sz="3000" dirty="0">
              <a:latin typeface="Century" panose="020406040505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327" y="1710351"/>
            <a:ext cx="5105400" cy="8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Самарский академический театр драмы им. М. Горького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59328" y="2937164"/>
            <a:ext cx="5839690" cy="3768436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Самарский академический театр драмы им. М. Горького – крупнейший театр Самары. «Пряничный домик», как трепетно называют наш театр зрители, располагается в живописном историческом центре города. Репертуар очень разнообразен. Здесь рождаются как серьезные постановки, получающие высокие оценки на фестивалях, так и развлекательные спектакли, рассчитанные на массового зрителя.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33281"/>
            <a:ext cx="5999018" cy="3538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3756074"/>
            <a:ext cx="5105399" cy="29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327" y="212726"/>
            <a:ext cx="5105400" cy="11311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327" y="1527121"/>
            <a:ext cx="5105400" cy="9805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Собор Софии Премудрости Божией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59327" y="2690902"/>
            <a:ext cx="5922818" cy="3114153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Century" panose="02040604050505020304" pitchFamily="18" charset="0"/>
              </a:rPr>
              <a:t>Изначально церковь планировалось освятить во имя Серафима Саровского, но в 2013 храм переименовали в честь Софии, Премудрости Божией. Открыт 23 сент. 2018. Освящён великим чином 27 сент. 2019 Патриархом Кириллом.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212726"/>
            <a:ext cx="511232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327" y="212726"/>
            <a:ext cx="5105400" cy="11311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327" y="1527121"/>
            <a:ext cx="5105400" cy="9805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Иверский монастырь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59327" y="2690902"/>
            <a:ext cx="5922818" cy="3931571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Православная женская обитель, основанная в 1850 году и успешно развивавшаяся до событий Революции 1917 года (к началу XX века в ней проживали около 400 монахинь). При монастыре работали больница, школа и ремесленные мастерские. После закрытия в 1925 году религиозный комплекс постепенно пришел в упадок. Возрождение произошло в 1992 году – сохранившиеся храмы и постройки отреставрировали, богослужения возобновили.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900545"/>
            <a:ext cx="5832764" cy="46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327" y="212726"/>
            <a:ext cx="5105400" cy="11311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327" y="1527121"/>
            <a:ext cx="5105400" cy="9805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>
                <a:latin typeface="Century" panose="02040604050505020304" pitchFamily="18" charset="0"/>
              </a:rPr>
              <a:t>Покровский кафедральный собор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59327" y="2690902"/>
            <a:ext cx="6075218" cy="4056262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Century" panose="02040604050505020304" pitchFamily="18" charset="0"/>
              </a:rPr>
              <a:t>Храм украшает центральную часть города, которая еще в начале XIX столетия считалась окраиной. Собор был построен в 1861 году на средства купцов Шихобаловых. Здание выдержано в стиле московского каменного зодчества, внутри стены расписаны фресками в итальянской манере. Интерьер церкви отделан искусственным мрамором, который в то время ценился даже больше натурального.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01" y="429491"/>
            <a:ext cx="5429604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4956" y="1038533"/>
            <a:ext cx="5700555" cy="524553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Самара — наш город родной и прекрасный!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Самара — наш светлый, безоблачный край.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Мы любим его и отнюдь не напрасно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Живём и находим в нём собственный рай!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И волжских просторов — широких и чистых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Никто не забудет — нигде, никогда!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А гор жигулёвских, вершин серебристых,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Нам видеть и помнить дано навсегда!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Самара, ты в сердце огонь разжигаешь!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Отчизне своей мы готовы служить.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Ты пламенем жизни вовеки сияешь,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И Родину нашу нельзя не любить</a:t>
            </a:r>
            <a:r>
              <a:rPr lang="ru-RU" sz="2800" b="1" dirty="0">
                <a:latin typeface="Gabriola" panose="04040605051002020D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673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180542"/>
            <a:ext cx="3138581" cy="728546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История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100000" l="2418" r="97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64" y="657353"/>
            <a:ext cx="2970935" cy="3108291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86614" y="3819526"/>
            <a:ext cx="3830781" cy="2353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Century" panose="02040604050505020304" pitchFamily="18" charset="0"/>
              </a:rPr>
              <a:t>6 декабря 1850 года вышел Указ императора Николая I правительствующему Сенату об образовании Самарской губернии.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338733" y="1085851"/>
            <a:ext cx="7697030" cy="5467350"/>
          </a:xfrm>
          <a:solidFill>
            <a:schemeClr val="bg1">
              <a:lumMod val="95000"/>
              <a:alpha val="74000"/>
            </a:schemeClr>
          </a:solidFill>
          <a:ln w="3175">
            <a:solidFill>
              <a:srgbClr val="B5D4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"Для облегчения местного управления губерний Оренбургской, Саратовской и Симбирской, Повелеваем: образовать на левом берегу реки Волги новую губернию, под названием Самарской, в которой городу Самаре быть губернским городом. Губернию сию составить из трех уездов Оренбургской губернии: Бугульминского, Бугурусланского и Бузулукского, из двух уездов Саратовской губернии: Новоузенского и Николаевского, разделив последний по значительности в нем населения на два особых уезда, а сверх того в состав новой губернии отчислить от Симбирской губернии Ставропольский уезд и лежащие на левом берегу части уездов Самарского и Сызранского, образовав из них новый Самарский уезд".</a:t>
            </a:r>
          </a:p>
        </p:txBody>
      </p:sp>
    </p:spTree>
    <p:extLst>
      <p:ext uri="{BB962C8B-B14F-4D97-AF65-F5344CB8AC3E}">
        <p14:creationId xmlns:p14="http://schemas.microsoft.com/office/powerpoint/2010/main" val="104114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94" y="250825"/>
            <a:ext cx="5704006" cy="63595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9741" y="250825"/>
            <a:ext cx="3562350" cy="777875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История</a:t>
            </a: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166783" y="1790699"/>
            <a:ext cx="5948267" cy="3867151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400" dirty="0">
                <a:latin typeface="Century" panose="02040604050505020304" pitchFamily="18" charset="0"/>
              </a:rPr>
              <a:t>Новая административная единица Российской империи включала в себя 7 уездов, располагавшихся на левом берегу Волги - Самарский и Ставропольский, Бугульминский, Бугурусланский и Бузулукский, Николаевский и Новоузенский.</a:t>
            </a:r>
          </a:p>
        </p:txBody>
      </p:sp>
    </p:spTree>
    <p:extLst>
      <p:ext uri="{BB962C8B-B14F-4D97-AF65-F5344CB8AC3E}">
        <p14:creationId xmlns:p14="http://schemas.microsoft.com/office/powerpoint/2010/main" val="37801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773392" y="285750"/>
            <a:ext cx="3550957" cy="4359472"/>
          </a:xfrm>
          <a:prstGeom prst="rect">
            <a:avLst/>
          </a:prstGeom>
        </p:spPr>
      </p:pic>
      <p:sp>
        <p:nvSpPr>
          <p:cNvPr id="9" name="Объект 8"/>
          <p:cNvSpPr txBox="1">
            <a:spLocks/>
          </p:cNvSpPr>
          <p:nvPr/>
        </p:nvSpPr>
        <p:spPr>
          <a:xfrm>
            <a:off x="4762500" y="835451"/>
            <a:ext cx="7162799" cy="5508199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Указом императора от 3 ноября 1850 г. назначен начальником только что созданной Самарской губернии. Торжественно 1 января 1851 г. открыл Самарскую губернию, заложил основы аппарата управления губернией, провел ревизию земской полиции, 28 апреля 1851 года открыл совет лечебных заведений и приказ общественного призрения, Уголовную и Гражданскую палаты (суд), врачебную управу, занимающуюся организацией санитарного надзора и борьбой с эпидемическими болезнями. </a:t>
            </a:r>
          </a:p>
          <a:p>
            <a:pPr marL="0" indent="0" algn="ctr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При нём, в мае 1851 года, прошло первое губернское дворянское собрание .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9099" y="4937125"/>
            <a:ext cx="4057651" cy="1406525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>
                <a:latin typeface="Century" panose="02040604050505020304" pitchFamily="18" charset="0"/>
              </a:rPr>
              <a:t>Степан Григорьевич Волховский – первый губернатор Самарской губернии</a:t>
            </a:r>
          </a:p>
        </p:txBody>
      </p:sp>
    </p:spTree>
    <p:extLst>
      <p:ext uri="{BB962C8B-B14F-4D97-AF65-F5344CB8AC3E}">
        <p14:creationId xmlns:p14="http://schemas.microsoft.com/office/powerpoint/2010/main" val="38671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5583" y="240435"/>
            <a:ext cx="5451762" cy="1449820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latin typeface="Century" panose="02040604050505020304" pitchFamily="18" charset="0"/>
              </a:rPr>
              <a:t>Самарская область сегодня: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1690255"/>
            <a:ext cx="6206836" cy="4397086"/>
          </a:xfrm>
          <a:prstGeom prst="rect">
            <a:avLst/>
          </a:prstGeom>
        </p:spPr>
      </p:pic>
      <p:sp>
        <p:nvSpPr>
          <p:cNvPr id="6" name="Объект 8"/>
          <p:cNvSpPr txBox="1">
            <a:spLocks/>
          </p:cNvSpPr>
          <p:nvPr/>
        </p:nvSpPr>
        <p:spPr>
          <a:xfrm>
            <a:off x="325583" y="2273011"/>
            <a:ext cx="5133108" cy="3231574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Общие сведения: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Субъект: </a:t>
            </a:r>
            <a:r>
              <a:rPr lang="ru-RU" sz="2000" b="1" dirty="0">
                <a:latin typeface="Century" panose="02040604050505020304" pitchFamily="18" charset="0"/>
              </a:rPr>
              <a:t>Самарская область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Федеральный округ: </a:t>
            </a:r>
            <a:r>
              <a:rPr lang="ru-RU" sz="2000" b="1" dirty="0">
                <a:latin typeface="Century" panose="02040604050505020304" pitchFamily="18" charset="0"/>
              </a:rPr>
              <a:t>Приволжский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Административный центр: </a:t>
            </a:r>
            <a:r>
              <a:rPr lang="ru-RU" sz="2000" b="1" dirty="0">
                <a:latin typeface="Century" panose="02040604050505020304" pitchFamily="18" charset="0"/>
              </a:rPr>
              <a:t>Самара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Площадь: </a:t>
            </a:r>
            <a:r>
              <a:rPr lang="ru-RU" sz="2000" b="1" dirty="0">
                <a:latin typeface="Century" panose="02040604050505020304" pitchFamily="18" charset="0"/>
              </a:rPr>
              <a:t>53 600 </a:t>
            </a:r>
            <a:r>
              <a:rPr lang="ru-RU" sz="2000" dirty="0">
                <a:latin typeface="Century" panose="02040604050505020304" pitchFamily="18" charset="0"/>
              </a:rPr>
              <a:t>кв. км.</a:t>
            </a:r>
          </a:p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latin typeface="Century" panose="02040604050505020304" pitchFamily="18" charset="0"/>
              </a:rPr>
              <a:t>Население: </a:t>
            </a:r>
            <a:r>
              <a:rPr lang="ru-RU" sz="2000" b="1" dirty="0">
                <a:latin typeface="Century" panose="02040604050505020304" pitchFamily="18" charset="0"/>
              </a:rPr>
              <a:t>3179,5</a:t>
            </a:r>
            <a:r>
              <a:rPr lang="ru-RU" sz="2000" dirty="0">
                <a:latin typeface="Century" panose="02040604050505020304" pitchFamily="18" charset="0"/>
              </a:rPr>
              <a:t>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236833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4" y="198870"/>
            <a:ext cx="5588748" cy="283769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727" y="198870"/>
            <a:ext cx="4966855" cy="1145021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1890" y="1506898"/>
            <a:ext cx="4426527" cy="11450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Национальный парк -Самарская лука</a:t>
            </a: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311728" y="3036565"/>
            <a:ext cx="6158346" cy="3059435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Самарская Лука – уникальная местность, образованная изгибом (излучиной, лукой) самой большой европейской реки Волги в ее среднем течении и Усинским заливом Куйбышевского водохранилища находится на территории Самарской области.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36" y="3269673"/>
            <a:ext cx="5051485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9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728" y="157307"/>
            <a:ext cx="5216236" cy="1158875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728" y="1473487"/>
            <a:ext cx="5216236" cy="1200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Жигулевский заповедник</a:t>
            </a: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311728" y="3078129"/>
            <a:ext cx="5756563" cy="3059435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Bef>
                <a:spcPts val="60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Century" panose="02040604050505020304" pitchFamily="18" charset="0"/>
              </a:rPr>
              <a:t>Жигулевский государственный природный заповедник организован в октябре 1966 г. Жигулевский заповедник расположен в Среднем Поволжье на Самарской Луке – местности, прилегающей к глубокому изгибу реки Волги у впадения реки Самары. Площадь заповедника 23,1 тыс. га, из них 22,6 тыс. га приходится на основной участок, расположенный в северной части полуострова, и 500 га – на островной, который представлен островами Шалыга и Середыш с прилегающими мелководьями.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4" y="3827880"/>
            <a:ext cx="5136203" cy="2794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07" y="157307"/>
            <a:ext cx="5860776" cy="34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7037" y="161096"/>
            <a:ext cx="4911435" cy="1321340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0881" y="1522629"/>
            <a:ext cx="3643745" cy="9749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набережная </a:t>
            </a:r>
          </a:p>
        </p:txBody>
      </p:sp>
      <p:sp>
        <p:nvSpPr>
          <p:cNvPr id="5" name="Объект 8"/>
          <p:cNvSpPr txBox="1">
            <a:spLocks/>
          </p:cNvSpPr>
          <p:nvPr/>
        </p:nvSpPr>
        <p:spPr>
          <a:xfrm>
            <a:off x="187037" y="2537800"/>
            <a:ext cx="5728855" cy="3876854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Городская набережная считается самой длинной на Волге, ее протяженность составляет около 5 км. Благоустройство прибрежной территории началось в XIX веке, до этого здесь было лишь нагромождение неказистых построек. Современный променад состоит из четырех участков (по количеству очередей строительства), террасами спускающихся к реке.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4" y="3546764"/>
            <a:ext cx="5365172" cy="297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74" y="161096"/>
            <a:ext cx="6071753" cy="31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3291" y="198871"/>
            <a:ext cx="4814455" cy="1158875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" panose="02040604050505020304" pitchFamily="18" charset="0"/>
              </a:rPr>
              <a:t>Самарская область: Достопримечательности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3290" y="1675029"/>
            <a:ext cx="4814455" cy="9749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atin typeface="Century" panose="02040604050505020304" pitchFamily="18" charset="0"/>
              </a:rPr>
              <a:t>Площадь Куйбышева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93" y="198871"/>
            <a:ext cx="5998388" cy="3372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5" y="3697664"/>
            <a:ext cx="5608923" cy="2952518"/>
          </a:xfrm>
          <a:prstGeom prst="rect">
            <a:avLst/>
          </a:prstGeom>
        </p:spPr>
      </p:pic>
      <p:sp>
        <p:nvSpPr>
          <p:cNvPr id="7" name="Объект 8"/>
          <p:cNvSpPr txBox="1">
            <a:spLocks/>
          </p:cNvSpPr>
          <p:nvPr/>
        </p:nvSpPr>
        <p:spPr>
          <a:xfrm>
            <a:off x="353291" y="3410635"/>
            <a:ext cx="4939145" cy="2283582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3175" cap="flat" cmpd="sng" algn="ctr">
            <a:solidFill>
              <a:srgbClr val="B5D499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Самой большой в России является площадь Куйбышева, расположенная в Самаре. Этот объект по размерам превосходит даже столичную Красную, которой придают достаточно высокое значение. </a:t>
            </a:r>
          </a:p>
        </p:txBody>
      </p:sp>
    </p:spTree>
    <p:extLst>
      <p:ext uri="{BB962C8B-B14F-4D97-AF65-F5344CB8AC3E}">
        <p14:creationId xmlns:p14="http://schemas.microsoft.com/office/powerpoint/2010/main" val="2223398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1021</Words>
  <Application>Microsoft Office PowerPoint</Application>
  <PresentationFormat>Широкоэкранный</PresentationFormat>
  <Paragraphs>64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</vt:lpstr>
      <vt:lpstr>Gabriola</vt:lpstr>
      <vt:lpstr>Monotype Corsiva</vt:lpstr>
      <vt:lpstr>Тема Office</vt:lpstr>
      <vt:lpstr>170 лет Самарской губернии</vt:lpstr>
      <vt:lpstr>История</vt:lpstr>
      <vt:lpstr>История</vt:lpstr>
      <vt:lpstr>Степан Григорьевич Волховский – первый губернатор Самарской губернии</vt:lpstr>
      <vt:lpstr>Самарская область сегодня:</vt:lpstr>
      <vt:lpstr>Самарская область: Достопримечательности</vt:lpstr>
      <vt:lpstr>Самарская область: Достопримечательности</vt:lpstr>
      <vt:lpstr>Самарская область: Достопримечательности</vt:lpstr>
      <vt:lpstr>Самарская область: Достопримечательности</vt:lpstr>
      <vt:lpstr>Самарская область: Достопримечательности</vt:lpstr>
      <vt:lpstr>Презентация PowerPoint</vt:lpstr>
      <vt:lpstr>Самарская область: Достопримечательности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 лет Самарской губернии</dc:title>
  <dc:creator>RePack by Diakov</dc:creator>
  <cp:lastModifiedBy>Пользователь</cp:lastModifiedBy>
  <cp:revision>24</cp:revision>
  <dcterms:created xsi:type="dcterms:W3CDTF">2021-01-22T09:21:16Z</dcterms:created>
  <dcterms:modified xsi:type="dcterms:W3CDTF">2022-07-01T12:40:08Z</dcterms:modified>
</cp:coreProperties>
</file>