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383" r:id="rId3"/>
    <p:sldId id="295" r:id="rId4"/>
    <p:sldId id="313" r:id="rId5"/>
    <p:sldId id="347" r:id="rId6"/>
    <p:sldId id="364" r:id="rId7"/>
    <p:sldId id="365" r:id="rId8"/>
    <p:sldId id="337" r:id="rId9"/>
    <p:sldId id="353" r:id="rId10"/>
    <p:sldId id="298" r:id="rId11"/>
    <p:sldId id="317" r:id="rId12"/>
    <p:sldId id="296" r:id="rId13"/>
    <p:sldId id="318" r:id="rId14"/>
    <p:sldId id="339" r:id="rId15"/>
    <p:sldId id="368" r:id="rId16"/>
    <p:sldId id="345" r:id="rId17"/>
    <p:sldId id="331" r:id="rId18"/>
    <p:sldId id="342" r:id="rId19"/>
    <p:sldId id="330" r:id="rId20"/>
    <p:sldId id="333" r:id="rId21"/>
    <p:sldId id="335" r:id="rId22"/>
    <p:sldId id="332" r:id="rId23"/>
    <p:sldId id="363" r:id="rId24"/>
    <p:sldId id="320" r:id="rId25"/>
    <p:sldId id="300" r:id="rId26"/>
    <p:sldId id="288" r:id="rId27"/>
    <p:sldId id="346" r:id="rId28"/>
    <p:sldId id="271" r:id="rId29"/>
    <p:sldId id="338" r:id="rId30"/>
    <p:sldId id="360" r:id="rId31"/>
    <p:sldId id="343" r:id="rId32"/>
    <p:sldId id="356" r:id="rId33"/>
    <p:sldId id="352" r:id="rId34"/>
    <p:sldId id="277" r:id="rId35"/>
    <p:sldId id="349" r:id="rId36"/>
    <p:sldId id="350" r:id="rId37"/>
    <p:sldId id="382" r:id="rId38"/>
    <p:sldId id="361" r:id="rId39"/>
    <p:sldId id="376" r:id="rId40"/>
    <p:sldId id="362" r:id="rId41"/>
    <p:sldId id="385" r:id="rId42"/>
    <p:sldId id="279" r:id="rId43"/>
    <p:sldId id="384" r:id="rId44"/>
    <p:sldId id="378" r:id="rId45"/>
    <p:sldId id="388" r:id="rId46"/>
    <p:sldId id="389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993300"/>
    <a:srgbClr val="FFFF00"/>
    <a:srgbClr val="FF330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3FFA-F3B6-4A0C-9573-9F07A97EF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47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840C-7EEE-4509-B245-165ABDE0EE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61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E0010-BB35-4419-A2DF-E0A904999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509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21FB3-E6F0-4D15-B19E-D896B91E9A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01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D6C2-BD7C-4E81-9FA9-0EB84A48A6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005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55FB-F5B6-4CB5-A8C9-A020BCBCA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45915"/>
      </p:ext>
    </p:extLst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254E-6C11-4DFD-840E-3D79098092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06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009B2-F65E-4DA7-A807-DA88FF969F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46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45EF2-60C5-4E65-B8BE-3BF1E8932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455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D366F-33BF-4657-B982-F2734C5922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55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8D83-C8AE-42BA-93D7-D69ABCF593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0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66EBB-BC66-4390-95BF-C6EBDD317B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9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FA7CD-B332-45FC-8418-66CC5B0BE2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24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5CC8F-4FCE-4735-A67F-96E9DB79C5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80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B57E0A8-D56B-4099-9038-5BF6AECB8D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10" Type="http://schemas.openxmlformats.org/officeDocument/2006/relationships/image" Target="../media/image59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0.jpeg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4103687" cy="5976937"/>
          </a:xfrm>
        </p:spPr>
        <p:txBody>
          <a:bodyPr/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«Художественные образы </a:t>
            </a:r>
            <a:b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в литературных произведениях </a:t>
            </a:r>
            <a:b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  <a:t>П.П. Бажова»  </a:t>
            </a:r>
            <a:br>
              <a:rPr lang="ru-RU" sz="2400" b="1" i="0" dirty="0">
                <a:solidFill>
                  <a:srgbClr val="000000"/>
                </a:solidFill>
                <a:effectLst/>
                <a:latin typeface="-apple-system"/>
              </a:rPr>
            </a:br>
            <a:br>
              <a:rPr lang="ru-RU" altLang="ru-RU" sz="5400" b="1" dirty="0">
                <a:solidFill>
                  <a:srgbClr val="006600"/>
                </a:solidFill>
                <a:latin typeface="Gabriola" pitchFamily="82" charset="0"/>
              </a:rPr>
            </a:br>
            <a:r>
              <a:rPr lang="ru-RU" altLang="ru-RU" sz="5000" b="1" dirty="0">
                <a:latin typeface="Gabriola" pitchFamily="82" charset="0"/>
              </a:rPr>
              <a:t>Павла Петровича Бажова</a:t>
            </a:r>
            <a:br>
              <a:rPr lang="ru-RU" altLang="ru-RU" sz="5000" b="1" dirty="0">
                <a:latin typeface="Gabriola" pitchFamily="82" charset="0"/>
              </a:rPr>
            </a:br>
            <a:r>
              <a:rPr lang="ru-RU" altLang="ru-RU" sz="5000" b="1" dirty="0">
                <a:latin typeface="Gabriola" pitchFamily="82" charset="0"/>
              </a:rPr>
              <a:t>(</a:t>
            </a:r>
            <a:r>
              <a:rPr lang="ru-RU" altLang="ru-RU" sz="5000" dirty="0"/>
              <a:t>1879-1950)</a:t>
            </a:r>
            <a:br>
              <a:rPr lang="ru-RU" altLang="ru-RU" sz="5000" dirty="0"/>
            </a:br>
            <a:endParaRPr lang="ru-RU" altLang="ru-RU" sz="5000" b="1" dirty="0">
              <a:latin typeface="Gabriola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39" y="333375"/>
            <a:ext cx="4099536" cy="56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3970338" cy="504825"/>
          </a:xfrm>
        </p:spPr>
        <p:txBody>
          <a:bodyPr/>
          <a:lstStyle/>
          <a:p>
            <a:pPr eaLnBrk="1" hangingPunct="1"/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дети</a:t>
            </a:r>
          </a:p>
        </p:txBody>
      </p:sp>
      <p:pic>
        <p:nvPicPr>
          <p:cNvPr id="12291" name="Содержимое 3" descr="tuf7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2900" y="0"/>
            <a:ext cx="4989513" cy="3143250"/>
          </a:xfrm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42875" y="765175"/>
            <a:ext cx="40687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Павел Бажов с женой Валентиной. У них было семеро детей, из которых в живых остались только три дочери</a:t>
            </a: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Рисунок 6" descr="tuf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4465638"/>
            <a:ext cx="3717925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414588"/>
            <a:ext cx="311943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855913"/>
            <a:ext cx="3840162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325"/>
            <a:ext cx="8229600" cy="15113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революции и гражданской войны не оставили П.Бажова в стороне. </a:t>
            </a:r>
          </a:p>
          <a:p>
            <a:pPr algn="ctr">
              <a:buFontTx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вступает в Красную Армию.</a:t>
            </a:r>
          </a:p>
        </p:txBody>
      </p:sp>
      <p:pic>
        <p:nvPicPr>
          <p:cNvPr id="13315" name="Picture 2" descr="C:\Documents and Settings\Учитель\Рабочий стол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5250"/>
            <a:ext cx="7834312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П. П. Бажов (в центре) среди бойцов отряда «Красные орлы», 1918 г.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9888" y="1600200"/>
            <a:ext cx="5864225" cy="452596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29188"/>
            <a:ext cx="8229600" cy="15716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 Бажов становится журналистом, редактором газет. Пишет очерки, статьи, рассказы. Так постепенно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Павле Петровиче рождается большой писатель.</a:t>
            </a:r>
          </a:p>
        </p:txBody>
      </p:sp>
      <p:pic>
        <p:nvPicPr>
          <p:cNvPr id="15363" name="Picture 2" descr="C:\Documents and Settings\Учитель\Рабочий стол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285750"/>
            <a:ext cx="6843712" cy="4525963"/>
          </a:xfrm>
        </p:spPr>
      </p:pic>
    </p:spTree>
  </p:cSld>
  <p:clrMapOvr>
    <a:masterClrMapping/>
  </p:clrMapOvr>
  <p:transition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713788" cy="649288"/>
          </a:xfrm>
        </p:spPr>
        <p:txBody>
          <a:bodyPr/>
          <a:lstStyle/>
          <a:p>
            <a:pPr algn="l" eaLnBrk="1" hangingPunct="1"/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Первая страница рукописи сказа «Каменный цветок».</a:t>
            </a:r>
            <a:br>
              <a:rPr lang="ru-RU" altLang="ru-RU" sz="2400" b="1" i="1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2400" b="1" i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        Последняя страница рукописи сказа «Каменный цветок».</a:t>
            </a:r>
            <a:br>
              <a:rPr lang="ru-RU" altLang="ru-RU" sz="2400" i="1">
                <a:latin typeface="Times New Roman" pitchFamily="18" charset="0"/>
                <a:cs typeface="Times New Roman" pitchFamily="18" charset="0"/>
              </a:rPr>
            </a:b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8" descr="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3" y="1341438"/>
            <a:ext cx="4386262" cy="5284787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8" name="Picture 9" descr="б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341438"/>
            <a:ext cx="4545012" cy="52847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5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Почти все сказы Бажова написаны одной и той же перьевой ручкой. Причем сделал ее Павел Петрович еще в 1915 году, когда работал учителем русского языка в Екатеринбургском  училище. Во время летних каникул, путешествуя по Уралу, он  изготовил из камыша себе ручку (срезал стебель и вставил в него купленное металлическое перо).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 b="86"/>
          <a:stretch>
            <a:fillRect/>
          </a:stretch>
        </p:blipFill>
        <p:spPr>
          <a:xfrm>
            <a:off x="0" y="2133600"/>
            <a:ext cx="4365625" cy="321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8435" name="i-main-pic" descr="Картинка 81 из 1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581400" y="0"/>
            <a:ext cx="5562600" cy="4191000"/>
          </a:xfrm>
          <a:noFill/>
        </p:spPr>
        <p:txBody>
          <a:bodyPr/>
          <a:lstStyle/>
          <a:p>
            <a:pPr>
              <a:buFontTx/>
              <a:buNone/>
            </a:pPr>
            <a:endParaRPr lang="ru-RU" altLang="ru-RU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ru-RU" altLang="ru-RU">
                <a:solidFill>
                  <a:schemeClr val="bg1"/>
                </a:solidFill>
              </a:rPr>
              <a:t>   </a:t>
            </a:r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 и мастерство – главные  герои  сказов Бажова. </a:t>
            </a:r>
          </a:p>
          <a:p>
            <a:pPr algn="ctr">
              <a:buFontTx/>
              <a:buNone/>
            </a:pPr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  Мудрость, Талант , Трудолюбие , Доброта -  главные их свойства 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88913"/>
            <a:ext cx="8229600" cy="6240462"/>
          </a:xfrm>
        </p:spPr>
        <p:txBody>
          <a:bodyPr/>
          <a:lstStyle/>
          <a:p>
            <a:r>
              <a:rPr lang="ru-RU" altLang="ru-RU" sz="3200" b="1">
                <a:latin typeface="Comic Sans MS" pitchFamily="66" charset="0"/>
              </a:rPr>
              <a:t>Произведения П. Бажова</a:t>
            </a:r>
            <a:br>
              <a:rPr lang="ru-RU" altLang="ru-RU" sz="3200" b="1">
                <a:latin typeface="Comic Sans MS" pitchFamily="66" charset="0"/>
              </a:rPr>
            </a:br>
            <a:br>
              <a:rPr lang="ru-RU" altLang="ru-RU" sz="3200" b="1">
                <a:latin typeface="Comic Sans MS" pitchFamily="66" charset="0"/>
              </a:rPr>
            </a:br>
            <a:br>
              <a:rPr lang="ru-RU" altLang="ru-RU" sz="3200" b="1">
                <a:latin typeface="Comic Sans MS" pitchFamily="66" charset="0"/>
              </a:rPr>
            </a:br>
            <a:br>
              <a:rPr lang="ru-RU" altLang="ru-RU" sz="3200" b="1">
                <a:latin typeface="Comic Sans MS" pitchFamily="66" charset="0"/>
              </a:rPr>
            </a:br>
            <a:br>
              <a:rPr lang="ru-RU" altLang="ru-RU" sz="3200" b="1">
                <a:latin typeface="Comic Sans MS" pitchFamily="66" charset="0"/>
              </a:rPr>
            </a:br>
            <a:br>
              <a:rPr lang="ru-RU" altLang="ru-RU" sz="3200" b="1">
                <a:latin typeface="Comic Sans MS" pitchFamily="66" charset="0"/>
              </a:rPr>
            </a:br>
            <a:br>
              <a:rPr lang="ru-RU" altLang="ru-RU" sz="3200" b="1">
                <a:latin typeface="Comic Sans MS" pitchFamily="66" charset="0"/>
              </a:rPr>
            </a:br>
            <a:br>
              <a:rPr lang="ru-RU" altLang="ru-RU" sz="3200" b="1">
                <a:latin typeface="Comic Sans MS" pitchFamily="66" charset="0"/>
              </a:rPr>
            </a:br>
            <a:br>
              <a:rPr lang="ru-RU" altLang="ru-RU" sz="3200" b="1">
                <a:latin typeface="Comic Sans MS" pitchFamily="66" charset="0"/>
              </a:rPr>
            </a:br>
            <a:br>
              <a:rPr lang="ru-RU" altLang="ru-RU" sz="3200" b="1">
                <a:latin typeface="Comic Sans MS" pitchFamily="66" charset="0"/>
              </a:rPr>
            </a:br>
            <a:br>
              <a:rPr lang="ru-RU" altLang="ru-RU" sz="3200" b="1">
                <a:latin typeface="Comic Sans MS" pitchFamily="66" charset="0"/>
              </a:rPr>
            </a:br>
            <a:br>
              <a:rPr lang="ru-RU" altLang="ru-RU" sz="3200" b="1">
                <a:latin typeface="Comic Sans MS" pitchFamily="66" charset="0"/>
              </a:rPr>
            </a:br>
            <a:r>
              <a:rPr lang="ru-RU" altLang="ru-RU" sz="3200" b="1">
                <a:latin typeface="Comic Sans MS" pitchFamily="66" charset="0"/>
              </a:rPr>
              <a:t>«СЕРЕБРЯНОЕ   КОПЫТЦЕ»</a:t>
            </a:r>
          </a:p>
        </p:txBody>
      </p:sp>
      <p:pic>
        <p:nvPicPr>
          <p:cNvPr id="19459" name="Picture 2" descr="E:\с рабочего стола\презентац по литер(2)\картинки к сказам Бажова\серебр. копытц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820738"/>
            <a:ext cx="5254625" cy="4926012"/>
          </a:xfrm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08050"/>
            <a:ext cx="3222625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929313"/>
            <a:ext cx="8229600" cy="642937"/>
          </a:xfrm>
        </p:spPr>
        <p:txBody>
          <a:bodyPr/>
          <a:lstStyle/>
          <a:p>
            <a:r>
              <a:rPr lang="ru-RU" altLang="ru-RU" sz="3200" b="1">
                <a:latin typeface="Comic Sans MS" pitchFamily="66" charset="0"/>
              </a:rPr>
              <a:t>«ОГНЕВУШКА ПОСКАКУШКА»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765175"/>
            <a:ext cx="3105150" cy="4525963"/>
          </a:xfr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341438"/>
            <a:ext cx="418782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3105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857875"/>
            <a:ext cx="8229600" cy="785813"/>
          </a:xfrm>
        </p:spPr>
        <p:txBody>
          <a:bodyPr/>
          <a:lstStyle/>
          <a:p>
            <a:r>
              <a:rPr lang="ru-RU" altLang="ru-RU" sz="3200" b="1">
                <a:latin typeface="Comic Sans MS" pitchFamily="66" charset="0"/>
              </a:rPr>
              <a:t>«КАМЕННЫЙ   ЦВЕТОК»</a:t>
            </a:r>
          </a:p>
        </p:txBody>
      </p:sp>
      <p:pic>
        <p:nvPicPr>
          <p:cNvPr id="21507" name="Picture 2" descr="E:\с рабочего стола\презентац по литер(2)\картинки к сказам Бажова\Бажов\DSC_013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63550"/>
            <a:ext cx="4967288" cy="5113338"/>
          </a:xfrm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404813"/>
            <a:ext cx="3925888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 января 1879 года родился Павел Бажов.</a:t>
            </a:r>
            <a:r>
              <a:rPr lang="ru-RU" altLang="ru-RU" b="1">
                <a:solidFill>
                  <a:srgbClr val="000000"/>
                </a:solidFill>
              </a:rPr>
              <a:t> </a:t>
            </a:r>
            <a:br>
              <a:rPr lang="ru-RU"/>
            </a:br>
            <a:endParaRPr lang="ru-RU"/>
          </a:p>
        </p:txBody>
      </p:sp>
      <p:sp>
        <p:nvSpPr>
          <p:cNvPr id="4100" name="Объект 9"/>
          <p:cNvSpPr>
            <a:spLocks noGrp="1"/>
          </p:cNvSpPr>
          <p:nvPr>
            <p:ph sz="quarter" idx="4"/>
          </p:nvPr>
        </p:nvSpPr>
        <p:spPr>
          <a:xfrm>
            <a:off x="4211638" y="2174875"/>
            <a:ext cx="2952750" cy="3951288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Павел Бажов</a:t>
            </a:r>
          </a:p>
          <a:p>
            <a:pPr marL="0" indent="0" algn="ctr">
              <a:buFontTx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 детстве</a:t>
            </a:r>
          </a:p>
          <a:p>
            <a:pPr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420938"/>
            <a:ext cx="2074863" cy="300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929313"/>
            <a:ext cx="8229600" cy="714375"/>
          </a:xfrm>
        </p:spPr>
        <p:txBody>
          <a:bodyPr/>
          <a:lstStyle/>
          <a:p>
            <a:r>
              <a:rPr lang="ru-RU" altLang="ru-RU" sz="3200" b="1">
                <a:latin typeface="Comic Sans MS" pitchFamily="66" charset="0"/>
              </a:rPr>
              <a:t>«СИНЮШКИН  КОЛОДЕЦ»</a:t>
            </a:r>
          </a:p>
        </p:txBody>
      </p:sp>
      <p:pic>
        <p:nvPicPr>
          <p:cNvPr id="22531" name="Picture 2" descr="E:\с рабочего стола\презентац по литер(2)\картинки к сказам Бажова\синюшкин колодец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/>
          <a:stretch>
            <a:fillRect/>
          </a:stretch>
        </p:blipFill>
        <p:spPr>
          <a:xfrm>
            <a:off x="4284663" y="260350"/>
            <a:ext cx="4633912" cy="5357813"/>
          </a:xfrm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5750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929313"/>
            <a:ext cx="8229600" cy="642937"/>
          </a:xfrm>
        </p:spPr>
        <p:txBody>
          <a:bodyPr/>
          <a:lstStyle/>
          <a:p>
            <a:r>
              <a:rPr lang="ru-RU" altLang="ru-RU" sz="3200" b="1">
                <a:latin typeface="Comic Sans MS" pitchFamily="66" charset="0"/>
              </a:rPr>
              <a:t>«МЕДНОЙ  ГОРЫ  ХОЗЯЙКА»</a:t>
            </a:r>
          </a:p>
        </p:txBody>
      </p:sp>
      <p:pic>
        <p:nvPicPr>
          <p:cNvPr id="23555" name="Picture 3" descr="E:\с рабочего стола\презентац по литер(2)\картинки к сказам Бажова\мгх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0488" y="500063"/>
            <a:ext cx="3954462" cy="542925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6000750"/>
            <a:ext cx="8229600" cy="642938"/>
          </a:xfrm>
        </p:spPr>
        <p:txBody>
          <a:bodyPr/>
          <a:lstStyle/>
          <a:p>
            <a:r>
              <a:rPr lang="ru-RU" altLang="ru-RU" sz="3200" b="1">
                <a:latin typeface="Comic Sans MS" pitchFamily="66" charset="0"/>
              </a:rPr>
              <a:t>«МАЛАХИТОВАЯ   ШКАТУЛКА»</a:t>
            </a:r>
          </a:p>
        </p:txBody>
      </p:sp>
      <p:pic>
        <p:nvPicPr>
          <p:cNvPr id="24579" name="Picture 2" descr="E:\с рабочего стола\презентац по литер(2)\картинки к сказам Бажова\мал.шкату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4968875" cy="5572125"/>
          </a:xfrm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92150"/>
            <a:ext cx="3608387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24765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006600"/>
                </a:solidFill>
                <a:latin typeface="Comic Sans MS" pitchFamily="66" charset="0"/>
              </a:rPr>
              <a:t>МАЛАХИТ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7164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92375"/>
            <a:ext cx="4398962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8575"/>
            <a:ext cx="303053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388"/>
            <a:ext cx="8472488" cy="7207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>
              <a:buFontTx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книгу сказов Павел Петрович Бажов создал, когда ему было уже 60 лет. Сборник вышел в 1939 году в Свердловске.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188913"/>
            <a:ext cx="25209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3335338"/>
            <a:ext cx="38115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4613"/>
            <a:ext cx="436562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писателя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3" y="3533775"/>
            <a:ext cx="2600325" cy="3095625"/>
          </a:xfrm>
          <a:noFill/>
        </p:spPr>
      </p:pic>
      <p:pic>
        <p:nvPicPr>
          <p:cNvPr id="2765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8950" y="981075"/>
            <a:ext cx="1931988" cy="2736850"/>
          </a:xfrm>
          <a:noFill/>
        </p:spPr>
      </p:pic>
      <p:pic>
        <p:nvPicPr>
          <p:cNvPr id="27654" name="Picture 7" descr="http://i.livelib.ru/boocover/1000257080/l/36a1/Pavel_Bazhov__Uralskie_ska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830638"/>
            <a:ext cx="1905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http://coollib.com/i/90/83090/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1" descr="http://sobook.ru/uploads/posts/2012-09/1347017390_kamennyy-cvetok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4162425"/>
            <a:ext cx="18954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3" descr="https://encrypted-tbn3.gstatic.com/images?q=tbn:ANd9GcSa8XmcLKIwkxJfvlxqhT8pEgpZvxGoZRLZzzSOL6WRNYZrOXT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4162425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5" descr="http://j.livelib.ru/boocover/1000320690/l/e06a/Hrupkaya_vetochk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206500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http://sobook.ru/uploads/posts/2012-09/1347020264_zmeinyy-sled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358900"/>
            <a:ext cx="18954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4233862" cy="554831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42988" y="1001713"/>
            <a:ext cx="36734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«Малахитовая шкатулка» переведена на 100 языков мира.</a:t>
            </a:r>
            <a:r>
              <a:rPr lang="ru-RU" altLang="ru-RU" sz="4000">
                <a:solidFill>
                  <a:srgbClr val="252525"/>
                </a:solidFill>
              </a:rPr>
              <a:t> </a:t>
            </a:r>
          </a:p>
          <a:p>
            <a:pPr algn="ctr" eaLnBrk="0" hangingPunct="0"/>
            <a:r>
              <a:rPr lang="ru-RU" altLang="ru-RU" sz="240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Эта книга при жизни автора неоднократно пополнялась новыми сказами.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sz="half" idx="2"/>
          </p:nvPr>
        </p:nvSpPr>
        <p:spPr>
          <a:xfrm>
            <a:off x="1619250" y="620713"/>
            <a:ext cx="3168650" cy="54721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Скончался Павел Петрович Бажов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декабря 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1950 года 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в Москве, 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похоронен в Екатеринбурге.</a:t>
            </a:r>
          </a:p>
        </p:txBody>
      </p:sp>
      <p:sp>
        <p:nvSpPr>
          <p:cNvPr id="29699" name="Текст 4"/>
          <p:cNvSpPr>
            <a:spLocks noGrp="1"/>
          </p:cNvSpPr>
          <p:nvPr>
            <p:ph type="body" sz="quarter" idx="3"/>
          </p:nvPr>
        </p:nvSpPr>
        <p:spPr>
          <a:xfrm>
            <a:off x="4987925" y="260350"/>
            <a:ext cx="3832225" cy="936625"/>
          </a:xfrm>
        </p:spPr>
        <p:txBody>
          <a:bodyPr/>
          <a:lstStyle/>
          <a:p>
            <a:pPr algn="ctr"/>
            <a:r>
              <a:rPr lang="ru-RU" altLang="ru-RU" b="0">
                <a:latin typeface="Times New Roman" pitchFamily="18" charset="0"/>
                <a:cs typeface="Times New Roman" pitchFamily="18" charset="0"/>
              </a:rPr>
              <a:t>Памятник П.П. Бажову в Москве (1961г.)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6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925" y="1125538"/>
            <a:ext cx="3673475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6624638" cy="85090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Прощание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268413"/>
            <a:ext cx="6911975" cy="12525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Проститься с великим писателем приехали его читатели из разных городов страны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похоро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68638"/>
            <a:ext cx="734377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могила П. Бажова</a:t>
            </a:r>
            <a:br>
              <a:rPr lang="ru-RU" altLang="ru-RU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Екатеринбург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/>
          <a:stretch>
            <a:fillRect/>
          </a:stretch>
        </p:blipFill>
        <p:spPr>
          <a:xfrm>
            <a:off x="1547813" y="1557338"/>
            <a:ext cx="7364412" cy="4954587"/>
          </a:xfrm>
          <a:noFill/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6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484313"/>
            <a:ext cx="3529012" cy="54737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Августа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Степановна</a:t>
            </a:r>
          </a:p>
        </p:txBody>
      </p:sp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3276600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Пётр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Васильевич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779713"/>
            <a:ext cx="31432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307181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157288"/>
            <a:ext cx="30845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6227763" y="836613"/>
            <a:ext cx="2916237" cy="1439862"/>
          </a:xfrm>
        </p:spPr>
        <p:txBody>
          <a:bodyPr/>
          <a:lstStyle/>
          <a:p>
            <a:r>
              <a:rPr lang="ru-RU" altLang="ru-RU">
                <a:solidFill>
                  <a:srgbClr val="555555"/>
                </a:solidFill>
              </a:rPr>
              <a:t> </a:t>
            </a:r>
            <a:r>
              <a:rPr lang="ru-RU" alt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1954 год</a:t>
            </a:r>
            <a:endParaRPr lang="ru-RU" alt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Объект 5"/>
          <p:cNvSpPr>
            <a:spLocks noGrp="1"/>
          </p:cNvSpPr>
          <p:nvPr>
            <p:ph sz="half" idx="2"/>
          </p:nvPr>
        </p:nvSpPr>
        <p:spPr>
          <a:xfrm>
            <a:off x="6156325" y="2636838"/>
            <a:ext cx="2987675" cy="34893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Памятник </a:t>
            </a:r>
          </a:p>
          <a:p>
            <a:pPr marL="0" indent="0" algn="ctr"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П.П. Бажову в поселке Бажово</a:t>
            </a:r>
          </a:p>
          <a:p>
            <a:pPr marL="0" indent="0" algn="ctr"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«Работа – она штука долговечная. Человек умрет, а дело его останется».</a:t>
            </a:r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"/>
          <a:stretch>
            <a:fillRect/>
          </a:stretch>
        </p:blipFill>
        <p:spPr>
          <a:xfrm>
            <a:off x="1262063" y="-12700"/>
            <a:ext cx="5076825" cy="687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3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6" descr="data:image/jpeg;base64,/9j/4AAQSkZJRgABAQAAAQABAAD/2wCEAAkGBhQSEBUUExQVFRUUFxgYFhcVFxQYFxcVFxQYFBgXFBQYHCYeFxwjGRQWHy8gJCcpLCwsFR4xNTAqNSYrLCkBCQoKDgwOGg8PGiwkHBwsLCwpLCwpKSwpLCwpLCwpLCwsLCwsLCkpLCksKSksLCwsKSwpLCwpKSksKSksLCksLP/AABEIALcBEwMBIgACEQEDEQH/xAAbAAABBQEBAAAAAAAAAAAAAAAEAAECAwUGB//EAEgQAAEDAgMEBggCBggFBQAAAAEAAhEDIQQSMQVBUWEGEyJxgZEyUqGxwdHh8EJiFBUjM3KSFlNUgqLC0vEHQ4Oy4jQ1VWOU/8QAGQEAAwEBAQAAAAAAAAAAAAAAAAECAwQF/8QAKhEAAgIBBAIBAwQDAQAAAAAAAAECERIDEyExQVEEMkLwFCJhsZGh0YH/2gAMAwEAAhEDEQA/APOmQTOvICPAclvYPDUxREgAO4mQDfSbNKyKGHpmSSQLdkz2zuJiIHyRdMvqNAAY1sgBrgXeFhbeq0Wk+eWc0+Ubmw8K/rRE5GE9ovMOBHLXxsuwOHaQuQ2ViSRlFMtDbbwARwBvC2KeJcN8rt09NNXEyepXDDMRQy6XQ7ayk7GEhUl0rZQ9kOfom7FEaJfppVWRSFNWoIjNkHuJ1TNarRTUwxVRNlbQrGMU20lcympY0QZTRFNijUqtYJcQBIF+JMAeKKYxZNmiE1iaoNO9ENaq6rdP4vgUiistVDgi3sVRpqkSwfImyInImLEyQbIl1avyJw1UAP1acU1cWqdOmdwSAJwdER6PijCxoF4WeyseKuY4k3Nlk4s2UgtrGuGgU+rZyVdNomxkqdbAZrg3WbRomD4ljBqBCDqYRgk2Wk6gYgrMxmFdmVxJkA4zDt5dwQNSkNy6P9RyBJHldD1djhouTygWWkZoycGzC6kc5UKlAg3WzV2cR2vND1aALZmI4/NXkTizLyJ0U3Dk3CSdonk8yY2TOhFiCN288ogLSp46po0QBcOaANOcW+qLwuyg57TTIYSbmQQAZtlcb7r3ReF6LEv7TMmWIOofe8gaW0svGjoykrg/8HY5pdhWwMXmGVxdm1vcAcnedltCmoYLZbKM5bA87DkBuCKpQ4SLhevoxcIqMnycU2m7RUKakKaIFNSFNbEA4pqQpogU0/VoEDimptpK8Ula2kkykUOholxAHEmB5rA2/tYNc1zHgPpOM0zvm0kyBEXWx0jIbhnlzHPFgQyJAJF7giF5ntYtc+q9pcfRIBicsaO9mll53ytVx4R06UL5NLF7XqVS7KR2ixxAH4mG0d+sLVo9K6hqB53EU3MLgDI9JxAERM3+S4WniSBe+sg6jgL8ytJj3lgcY7R1OWTvuDfxXn7k42b4o749Nm9a8Nbna0EDLvcLzMaQD5LocJiBVp0ngQHkGDEiWu1heMUMO4tB64NzbszR8eK1NlbdrYU5eslpDSCCLCSDe97+0reOvJO5dDlopK0eu1GqksWV0Z23+kUjUe4AucYaSJDYsI8+9FfrhnWBstALSbyCIi2kDXivQhNNX7OVrkKyKJYroTFi1IKcidlKSrcimwwmBIYARc3RWGaxviuY6UdKm4VobDnVXgljWieWZ1xYGN8lYGwOnLg4sxAqvBIyVOraCLXa5jCZ7UARxuueUleLZvGLrJI9JbhaZBgapNwIFrwisPhWgBEBihyotRsyn4VrQSDdV08QR6N0f+jy6DbhCtp7M5p5LyLF+DNdjZsQZ4ImlQBHoxKPbhGtFvP6pBwClyXgpR9gTsIha2DdpNlthoKY4dSp0NxOah/otaSVldI8C6hQNR5hsi4vDjoI7+C6PbHSKjg2lz7TpBaS93qgTM94i68d6T9J62LrE1PRPoU2+iwRE39Ix+L3CyJa2K4J215KKe3q7RDXwBxIN5v7ZTLNZ1cXdfv+iS4dyfsvBGvsjEdWGgEOE3JaCWm4GUSTvXTYfbLGENLnPzREiCPWniRwC47CVH5g9kEi7XRrG8cbzqtXB7Xe/EtcYbmIbmLZyk7t8dqDY71ro6zjwu/z+TOcEzaxW2s7ixlmwO0ZGuu63BamAqMa1tPO0u4DedTbcuUwdCC91RrnNaTECRnkizhYi0rpujuDqhoNgw3h13Xm4I8BfmunR1dRz/cjKcIqPBqimpCmiBTTimvTOUHFNSFNECmpCmiwKWUVl4/bAo1A537r0C4EH9oZMQL2j2rXxjH9W7q/Tg5e9eX7d6Q1OuhzRmBBcxwJaHi12aERbmuL5Oq49HRpQss6XdJuubBLmgZSKYcMtrkutJN7buRXHugmxyh2gmbbgT4b1bj8RmJc7LmJNmCGgHgPgh4LhmIEeAuLRC82UnLtnXFUEV2vyydOLoJtbXXh7FCkx13O7IAmTIngRxUqePflItBgcpnWN6vYC4EEEggREgd0LLktRbOt2HTeaTA00wIkF4eTBuPRQHSyk5tWndplrSS0ENN3DfeZGXwU9m7XysDMriWtA7LHbhHBa2I2d+kU6b3vIysIyhsG7nOgybXcickkbrSlJUjPoVWUqckkVMstDMsSHEdqd8bvfZaOC20TVdVNw1s5TDiXCARl0BkzM7jGiFPRZtv2joG6B8SrX7Fa5pbcCbxv0N4PGCpjqvgn9LM7Xo5iH4porOysa5oawNc6C7VxLdJm3n3roMNsgk9owPavOdnVHYfqxTIAYZiDBIAu8ZrzlErdb0vxMRNMxxYZPf2/guyHy6VMh/Dd2dw/ZdFtyDbmb96D6K4/D4gVW02iGPc0yZNyfDLuFz8+QxXSmvWpZHZIcLww3BFwb6EePAhc5sLbNXBVjko1XsLsxvDo0IAiO4m/O6n9Rk6sp/GlFXR2n/EHorShlcCHAinqbtIc4Dzk+K57o7spn6TSBaDcnxDS4e0LR6ZdMBicKwUqddjxVa5wewCGhjwYIJBuQgui+182Iw4kFxe1pEXvY27jCHNOVhg4x5R6HSw0BXNcjKY4hU1R4LouzCqA3TMpqmOgXRIpSNVyXTLbAouDGGazQ2q0FtnU8+V4zTG480NoVM6hlSRqs+pUAOu+PFZmwukjcUHlvYDDEE3MEgm+63vWD0m6SdRWLG6OplzSWmM7XRYciCDHHkk5JKxdndUMTzmLHv4LJ6T9NWYVkWfVI7LJiB6zz+FvtO7iOKwXTV1Og78VV7sxcYysBsSBFzpb/ZcptbFPu49pzzcntFx75uVhvxZSK9tY51VzqlSo4uOt90yA0E2A3BYX6WYuTwHIJYwkRqJAtNo58VQRvgxu5gLLsoIdtBxvE848NyZBdUeQSVAdrg3MhpIDzbqmw6XO3h+Q6C83Hkg8e7RzWkPzkmC4QJBADNGm3uWe7EuY4FnZBiMp/wAw109q2cPtINqCo6k2oRlAy52QeJixfzNllfgVCw+0SRM5Dm3SORzARB+q9G6NVutptaym8hrRLhBaCbi+pnuXnuNpvf23tNNz4cA4OhzS4icx7II3zO+SIv6D0PY5rerouc3TrKmUDTQMAcZvmvpfz20NScJ+yJaakuTebs5/qkd4U27OK2q+2aLG/tKjG8i4T/LqsHF9LcO09jO/uEDzdHuXa/k13wTH4t9KwgbMPLxQO28E5tB2RwL9AGvAdPLnvWbjul732Y1rGwQQSXEzzEZSsOu91Q9ok3B1gSBAMNjdx4rCfzOKR0R+E27ZrP2zGGeQYfTY2IdSeXE7mw4yePjwhed7S2NVxDy4Uw0etUMOg7jqSeceS7BmGDdIHc2EwufdYrl1PkymqOmHw4R5ZyeG6Bt/5lQmNzYA8ytjB9G6DdKbTG91/fZa7zw38ipU6fM+xc7k2dMdOK6QLUwwAADW8B2U36PGgA7o+SINMzr5+3gk8QNfYlZoD0qBJ+v3zTVKceY3+PwRlOw1Crd6QvpJ+HxKQFeQJqTBu4n3lEED7hQpkR5+8pgUvYJbbf7wQrMvL2Sp1TppqOHH6q0N5jzCVgCYdgg8iR7beyE1VsEHnHgfDjCtaYe4SNx1G+3+UJ692keWljuOqYiJpzwPJUMpbjctsDv5Hyj2oulVzNB4jS1lGqIcDOvZPw9sj+8gYVR6Q4iiBlquy7w85wBxGaY+S06XTWpHbpseeLXFm+9jmB8wsR1Kf9lTQES06jTm3cfh4LSOrJdMylowl2gnpL0mfWIaOvptBJ/ZG+UiO3FiNdJXLUSXjIXvJzOayCQ4OfoC109ktaJIiYAXQ1aO8RmGnMbwe/3wkaTXgGJ4EgSPkVW87tmMvirwzDG18tFrKcw0vE5jfMC3ThcmJ4rJr7VdVqZSfRFi4jSZdYjT7utvFdHKWYntNa60tOhO+CCI57vFB4norU/5de3BwM7vxDfA4JZWZP48l0YJxJDGC0z6QLhB8AZ+iJcwlpyuME2JENjeBO/drdWYjZlemYDSSG2ywbGRabkXvbf545FWm5oc5zHG8QRB3TPGfamkmZOEl2izH0g0PFiJJESYHONNPZ3oJ73OpAerp3ffwR7SbktLnBoFiQASTrudqdeOqBxmCc18TIglsGxA3cryL+xUiQcPbv17klPqh+JpnfrvumVAdDhsY1jntq0w9oacsABomwebjL2iN+9QqbakACm30Q0zXY4SBEgTYa2kqdEBjyDmc0gtJaJy3B36+is5+xqdR0U3wZM5tD/DYEdyxi1XJrxS4NDDbYIY5jqecEg/vaWYRIgOJJvPsCOpdKsl20XAkAE9fTkgbiuRx+zH0YzQQdHNMgoTOtcUxxml0jvmdLjuojxr0AnPSx/9VT8cRQXAZlIPKW2jTfkd/wD0tqf1dH/9NH4Kp3S2rNhh+812n3BcLJTI20G8zvj0oqkengx/1n/AJDpLW/rsCP8AqVVwElLMntoN5nfO6QVf7TgR41im/Xr9+Owo7qbz71wWZJLbDef5Z3f65H/yFEfw4dRO12nXaQ8MOP8ASuFSzI2/zgN5+v7/AOnau2szftKp/dox/lTN2rR37QxPgyP8q4qUrp7Yt1+v7O3O1MMRfH4v2/BqqqYnBnXG4w/zf6VxqSNv+Q3X6R2Qx2E/tuMPi/5KRxuC/teM/mf/AKVxkJ0YfyG6/SOwGPwo0xuM83fJRO1KG7HYvxBPwXIpQngLdfo6/wDW1PdtDEDvpyofrRs/+4VfGj9VyaeUYBuv8s7L9dcNon+9hpTfrxwuMdTPfh3f6VxySWA91/lnZnpJU/tlA99CqPc1M3pRUA/9RhdZ/d1xJ42C42UinghbrOyd0sqRBrYUz/8AXiPkou6YVYjrcN/JiPkuOSRgg3ZHVv6X1ZEvw5gyOzXtuT1emNRwguw55Flc+8Lk7prowQbsjfq7ZDtRh54gVx7kJU2meyA5nZmID7yQbyL3CzqdIuNvHfbu3q6jTIuROt3cuUp4pEOVkjiHm978JA8AnSqOJM5j9jkkgimHVawDzGYB2ocZiLWOpHCfgpisIggyPRsQUY2o18VD2TFnEnUC7co17wqGVf2naLSB6wgGYvDTJ3LnT/0QQxjX1KIl5ytPZBmQbzG43N/BYJC6fazi0hoIyuAdYEcouBmFpnmueqMtK20265LXRSApQptHJXU2gi4M+C0GCykjOpbwPsT9S3gfIJWh4sCSyhG9U3gfYn6ocD5BFhiwGEoRNZsEQPOPgmZmBBFiLgjUJiKqVOddFM0gpAkXhT63SwUNs0ikVtAGicxyVorcgpdfyCizSgbq2pdUiDV5DyUH14BsLcucJ2xYorqU4BtCpAVlOu4aHXduTtngtDF0VwmRFMSYIVvUj1fvyRYJNgUJQjOp/L9+ShUpwLD3fJFhTKA1JzIMI/ZlNpqAVLN4jjunkiNs4ZjS0MMn8RGnKJugDHhMiGNMwfgrer5H2fJAUwJJGFnI+z5Kuq21h7kWFMGUqdOVItPAK2hT0KYkKgwTaTGvx7lPMO0ZEDQOgnQ6RzUK7C0XbE2sRyOgQznZu/l8lNCbLHYgzrHKyZRDfv7CdVRJt4KqYaA3LYkmSWmLExe1rhE9hrusZ2dAY0vM6/dlTgq0SMuUmI1EcIM2G8nluRT8M7KA9jZPDf8Am14e9cn3CZRjMYXg5nZoPZEEZfDS4CwzpqtnE4fKxzjqXWHBuVyxxG/Rb6fRa6JA/nRWzmS7Wdb/AN0ocOp+q7zRWAbM5ZFnHjaLq2UgykzszeZie5vzKlkktHMeROiiWmDc2voImN1uEJCi6xzcDoLTdIY76dvv7hVV22tv+ACup0XExmMZZ0GmbuUa1Eht3E+XBIDKrsl2sWUTh+Z9qWIAzXnQIkKl0KXYKaRjVJot5q7ERHjuUaLRFufwUy6Lh2UCjdO6jdE5U0KM2abSKup701Uel3H3hEZVHFUSGyRYzB8QhSsHBJAbWKbaX5h5p4sCpNePU961OceiyHi4OvuWnTdlE92m/l8Vm0iM4hsa+5aLTAEk7uFrTPcl5K+0vdVB0/35+Cztoi53do/FHU229I77dnd4b0FtBsFwPa7XzuhjSqw8dGxEmsRYfh4ifWTf0bB/53+D/wAkezbFCBLzoLZX7hHBONq4eZ6zT8r/AJIJOZbQy1IzTBI8pCNaxD1KjTVJA1c4g98lFsJjXdwGk9yPI/tEadkHjmXN47S0RMXJ1jRvEgbuSC2g3K4yM1xrzE7kWNKrACwet7Fbh9QPJMao9Qe1Sw3pAjj5JsldlVdl+PHdxVTGnge+8cvHer8aWkgtEWv3yboUuTJfZKO5JRhJAjfoNLSS4iYJE/Lu96IoZidTIEju5BTZ0cxZJ/YOgneW28SQrKOCrU33pOJgGC03gxYj7ssnBpWSA4vEElw1EyCe4i3nfwWZTmba81vbcwxAzFjmB2bUEc94CwGgHWw8FUejTwgwF/AebUVsoGXbiGnzkBBNoU/XPsRmznNAeJ1bAnf2gfgmMtf6Jjhb+Hgecq2qLD+Fk85aIVFV3ZNxe9j+LlyV3WtcLmLAeEQkx1wSwhOd3HKL880/BQxHomPVt/D85UqD2gvEiCGwZjj9FDF1BlNwZvY7/kjwHkyXZsxygHTgkWVPVHkFF4BcZcQnFNv9Z9+apdCl2Tyu9QeQTU5m4hIt/OlQF9Zsol0XD6kWAKOVWfeii4LA6iRah8aeG+UT96FC7Q3ePwVQ7J1PpZW0HKI1VlN9Tmk1gyfcymYxvrny+q6DjJse4uEjj7ka8WE8BP8ADw75ugmMGYQ4nw5d6PySGnM20GCb5tPKEvJX2ia3XvM994VO0A7O7Lrm+aIaZm7RrEmNZmUNjnAkmYGbcl6KXkZpqeqPP6qXXVB+EexUZG/1jvJLIz+sd5fVUZjuqPLhmEf7Iqg/32/i3eCDyNkQ8nkR9UVTbI1A1Gu7u4pLsp/SE57G290d2YzPcELtSesdl/L5ZQiC2Zg6k7x6xIjvlDbSILzJgdnT+EJehrtghD+I8wo0gZEpnUGev7PqmothwA81TJXYTSo5ycwBiI9quGzW8B7fmq9nNjNebDw1WgxMlgn6uZ6o9qSLfqknQju37RYQWl3aLQYicxygxJNtfaqRtgU8OHMrObUs4Brou4AEEZveNyrOZ2gJ5RN+CIo7LrOiKToO/LHjeAuP9Q30gyvwYvTza3XUaP7V1QgOLgSDlJDRu7yPBcQwflzco9q6vp7h30XU21GFpc1xGlwC0HQn7K5OgeBg8yYhb6btXRfhBBaY/dewqqpnmzSPBXw712+ZTFlT12+f0VgnQOc/A/ylQzv4H+UorJU9dvn9ExFT1mnxSoeTBw5/A/y/RPndwPl9FeG1OI/m+qWWpy/mQK2Dh41LZPipB7N7P+5XjrftwSirw/xBMRWSzh7VfgqTTmIGnM71FzanD2hE4EHK/MNw4LPU+k10vqLP0ccB/i+acUm+q3zfy/NzVsCd+vxURHPd/lXNZ2UiBpN9Vv8Aj7+KpxOHYfSAtO9/Anj+Uq8kRv0/yqFaL67+HComm7FJKiGIY1tEw0axPamNCLmPYs1r2eqfMrXrt/ZnLrnMeZQbaVT8vmFvpvg5dZVIEL27gQVHrP4vYj+rq/l8wphtb8vmFoZWzO608T5BWtqt0dmI8kaOt/L/ADBMadX8v8wQO2CZ6PqHzPzUhVpeofb80Tkrfl8wny1vyeYTJAHVWagEFRFbmfJaWSr+TzT9XV4s80h20ZjqvMnwSbX4ieULSyVfWb5/RQNKr6zfP6J0FsCdXZ6g8lVTd25CMqU6nrN8/ohgDmvryQC7Ctn1ASQBHZvzR4WfgCZvEZbexaB+/NUSxPN0kzzdMmI7qv8A8UQ2zaTQB6zj7gAgXf8AEXF1g/qAwZRJLWy68+iHE3sVyD8IzOZzOMnQgb/NH7NxjKLnQMsxxOnHzWfA02LGbNxmKqCpWLnmLZ3CQDujRvcEh0TrDSl7W/FbOG6SNnU/TkjndImPF35e8O98JUXkcp+oqv8AV74/D80nbJqgT1VuQafiujG0hP7xo37/AJIjD7UaAQ54PPgOVuKdBkcmNm1I/d/9vzVdTAPGtM+TV2D9psAMOB1tBJ5QVnV9rjNAbPE7kUGRzhw7vUP8oTCmfV/whdCcc0iD5oeviWj0QN3NKgyMWB6v+FQLh6p/lWxQOY2F+XxO7xVhy7wHHh+Ge/U67o7ypcqKSbMejRzmGtNtSWw0d7jYImlhozC0HgOEoxwPgNALAdw0UQ1c8tRyOuGko8so6pIUPvy+QRORLq1lbNcUC/o45/Yjik7CtPG//lz/ADFFmmmFJGTDFFBwpLYaC52aQLAXN5vzPsTt2bVgS0X/ADfRHUBlv97kR+nbi3XiujTujm1aUjKbgqp/CPE/RWU9mVCfwjxPyRz8fewVjcfF48gtOTGzLrYCo0xDT3O+ihToPO4eZ+S0qm0c1svjG7h98FVTxRB9HkeadMWRnVGPBjL7fopOw7wJyjz+i0nYqTZoA4cuCgcW6/Z++X3uTpiyM7qn+pbv+iuw9F5BhjDzdJI7kU3FH1VbTxbvVPhKKDIF/VtQ/hYN29I7JqawwefyRg2g71Z8D7YQ9XarxfKe6CnQZEG9HqjvU8z8lXi+ilQAR1Uzr2p00mNFfS26+4LSL8CqMR0iq5rNMAcDqgnIlS6O1XNgspiNHZnAnjoD7gs/EUHU3ljiJbw00n4oip0mfcAR4X0Wfi8ZnqOdpMcOAn2pp0Juy1xukgXY6N59nySV2SevVNpYawLGEgmew2J04X7kTgmYUtJc2iOZay86excj+kioCC4AySbGXAEAiwFvPQrVpVKcNaQ3lf8ACBqB5xZcCm75HbN+hhsI4xkocuyz227lLEbMwjRelSk6dhtz5LIpYUR2SHF3EnTdxm3CVPqnB0ZwOTnDXfBiVebLNj9VYS46qjIAJ7LTErM2h0Sw+aTULZiAxtMC+mg96lmtMtGnPuMxroqQ0ZScpJN9XCfA63RuNA6KavQzDgtArkkn8lgO7vTN6FYc6V36x6I+aGdgzObj2jDwIA1MRO/3IyjTYIJAzCwJMm/DfvRuysmh39CqBeGdd2o5ecZuaVT/AIe0hc4h0fwtt39pTFYWguOXQAi0SLDX/ZVu2ox5gF9tYBOkAzv3hPNlNInV6JUGjJ1jzO4dXqN2ndrJCtqdCMNTEufVcdcjSwuMawA2VBtA0zI0Nj6Tb63ded2+eCva99gALiXEzvEzNjHL3qMn6GpMtw/Q7BuaD+0jnU/8Vb/QrB29MyY/ecjytokyiOFw22WSJm1j5yo/q5wLSC+AL2ka3HGeY4p/+F5yKa3RrAMkw+RE/tTruEQhMNgMGQc1N1z2Ye4WvAPlqt2lskRu/vHeN5PFKts2b2tNgJJ7juKbTYv3ezCGAwUmabh3vd3R7EVT2FgIuHDkaju5Gno7RLgXU2kiImSRF5Eb0TTwDW2AA8B7LWSSYll7KNmYLB4aqHMEuLSIe7M2HHUgiNQEVjtmYaoTUqU6Pc1kGwncZP0QX6Ec0XOWCDoLk7tD9URWoOLYkgxrbeqVhy+wGnRwJcB1DQIkzTeO4KVXB7PE/s2TFrOiTpF4Oqi3ZTmkklxJi8gAkCBuUsNs+qSQRF5mbkb4g2vG6/JFyJpiGCwQaCaDTc+iHndrdVVcPgxphge4O+fNaGJ2KX/icOMd2ntQNXYZY0lpc51iA5wAnvDZ4obkFMDrYXCuBDcPkPHK47p423oRmxqTbOpudI1AcAPatfDYWoQcjXAgHQB0u/iMDloAEx2ZinTNNpblgh0NcT/E2Z+7IuXsVMBOFw9NoJp1Gt4h7heYAAB7tyhUqYclrmis6wJAc50dwPjfktWl0eJgvpOzXuHDeCNAY9m8oh+z2kDPRcS0zJ1zCwIg/fBH7vY8WYFfqnWph1tQ4kRKyX7NBfDiBpM3ibXj4aQulq7ODs0Mqt1Jlro5QCAZgCwnuVOKpC3aDJAAJYSbHfNhKVyvsWLZiM2VTIMggi9i4yOIE6aeaJq9HMOG5nOqSdwAgeK16eyWMbm7DzYeg2SBbfqNfaqcWG02yMkTBy5gY4hu5UnNDxMOt0WpairTFhZwdME6mW/cITE9GmMMGowmCZAdBuBAMa33wOajX6QNdWyhpyidef37gt/DYF1VgLHDcTZ513TrqjOZFWc5/RtnrjyKS6+nsYgAHKTx09mVJPOZWAeejtM2dfnodZ3c7p2dGqQBEWJmI38ZSSSpGlIIbscNs0kSIsb+HAof9RuuOzHEjtRa0iEySKQUi4dH2ZSIBnjJHHQninw/R9rRAMAbgALpJIxQ6QQ3YtPe0HvAjxVrdms1ytnu+JlJJOkFFlPCgbh7/Yo1MA06j5+aSSALW4URAAH3zUf0W97xx3JJJ0BI0Lb92hj3KwtvuSSSAjUHNAPc9t5c48JAETu8EkkwLWnNxmAYMSOW8a2SMhx7Ajfe/wB29iSSBic/g3WxEjVVNc4jTcSLgXFjFjv+ykkgRLrHNBJygG4gbucqo7QOWZN4AgDV2mumoTpIAjhMS9r3NLy9zYnMIidPRtBgoqniw4mQT7kkkAEUQBoS3uPwTVQ6bVCPAfEFJJADCpUn95Pe1vwCn1z5N5HMCAnSQA3WOv8ACPihMS6978N3u1SSQAPVxpECbmwm+7S0fYRLaLSJOvdulJJICjH0mCOyJNgY3niQqGUagE2A3gaDluTpJiKyziR/iSSST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3796" name="Заголовок 5"/>
          <p:cNvSpPr>
            <a:spLocks noGrp="1"/>
          </p:cNvSpPr>
          <p:nvPr>
            <p:ph type="title"/>
          </p:nvPr>
        </p:nvSpPr>
        <p:spPr>
          <a:xfrm>
            <a:off x="3995738" y="274638"/>
            <a:ext cx="4897437" cy="1282700"/>
          </a:xfrm>
        </p:spPr>
        <p:txBody>
          <a:bodyPr/>
          <a:lstStyle/>
          <a:p>
            <a:r>
              <a:rPr lang="ru-RU" alt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Дом-музей П.П. Бажова в городе Екатеринбурге.</a:t>
            </a:r>
            <a:b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/>
          </a:p>
        </p:txBody>
      </p:sp>
      <p:pic>
        <p:nvPicPr>
          <p:cNvPr id="33797" name="Picture 7" descr="C:\Users\User\Desktop\писатели-детям\images100326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557338"/>
            <a:ext cx="7626350" cy="5084762"/>
          </a:xfrm>
          <a:noFill/>
        </p:spPr>
      </p:pic>
      <p:pic>
        <p:nvPicPr>
          <p:cNvPr id="33798" name="Picture 6" descr="C:\Users\User\Desktop\2421c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029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Текст 5"/>
          <p:cNvSpPr>
            <a:spLocks noGrp="1"/>
          </p:cNvSpPr>
          <p:nvPr>
            <p:ph type="body" idx="1"/>
          </p:nvPr>
        </p:nvSpPr>
        <p:spPr>
          <a:xfrm>
            <a:off x="1258888" y="981075"/>
            <a:ext cx="3238500" cy="719138"/>
          </a:xfrm>
        </p:spPr>
        <p:txBody>
          <a:bodyPr/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Кабинет П. Бажова</a:t>
            </a:r>
          </a:p>
        </p:txBody>
      </p:sp>
      <p:sp>
        <p:nvSpPr>
          <p:cNvPr id="34819" name="Текст 7"/>
          <p:cNvSpPr>
            <a:spLocks noGrp="1"/>
          </p:cNvSpPr>
          <p:nvPr>
            <p:ph type="body" sz="quarter" idx="3"/>
          </p:nvPr>
        </p:nvSpPr>
        <p:spPr>
          <a:xfrm>
            <a:off x="5292725" y="1535113"/>
            <a:ext cx="3394075" cy="639762"/>
          </a:xfrm>
        </p:spPr>
        <p:txBody>
          <a:bodyPr/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Гостиная комната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3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C:\Users\User\Desktop\00001_17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9138"/>
            <a:ext cx="4732338" cy="3478212"/>
          </a:xfrm>
          <a:noFill/>
        </p:spPr>
      </p:pic>
      <p:pic>
        <p:nvPicPr>
          <p:cNvPr id="34822" name="Picture 3" descr="C:\Users\User\Desktop\563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2565400"/>
            <a:ext cx="4514850" cy="3386138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2063" y="274638"/>
            <a:ext cx="742473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Волге ходит теплоход «Павел Бажов» </a:t>
            </a:r>
            <a:br>
              <a:rPr lang="ru-RU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312863"/>
            <a:ext cx="7227887" cy="5545137"/>
          </a:xfrm>
          <a:noFill/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126206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3"/>
          <p:cNvSpPr>
            <a:spLocks noGrp="1"/>
          </p:cNvSpPr>
          <p:nvPr>
            <p:ph sz="half" idx="2"/>
          </p:nvPr>
        </p:nvSpPr>
        <p:spPr>
          <a:xfrm>
            <a:off x="1403350" y="2174875"/>
            <a:ext cx="3094038" cy="39512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Бюст </a:t>
            </a:r>
          </a:p>
          <a:p>
            <a:pPr marL="0" indent="0" algn="ctr">
              <a:buFontTx/>
              <a:buNone/>
            </a:pP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Бажову П.П.</a:t>
            </a:r>
          </a:p>
          <a:p>
            <a:pPr marL="0" indent="0" algn="ctr">
              <a:buFontTx/>
              <a:buNone/>
            </a:pPr>
            <a:endParaRPr lang="ru-RU" altLang="ru-RU" sz="360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Екатеринбург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6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6375"/>
            <a:ext cx="4302125" cy="645795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6013" y="1700213"/>
            <a:ext cx="3816350" cy="44259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Скульптурная композиция «Хозяйка Медной горы» , </a:t>
            </a:r>
          </a:p>
          <a:p>
            <a:pPr marL="0" indent="0">
              <a:buFontTx/>
              <a:buNone/>
              <a:defRPr/>
            </a:pP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г. Екатеринбург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126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60350"/>
            <a:ext cx="4168775" cy="626110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6"/>
          <p:cNvSpPr>
            <a:spLocks noGrp="1"/>
          </p:cNvSpPr>
          <p:nvPr>
            <p:ph type="title"/>
          </p:nvPr>
        </p:nvSpPr>
        <p:spPr>
          <a:xfrm>
            <a:off x="1619250" y="274638"/>
            <a:ext cx="7067550" cy="1143000"/>
          </a:xfrm>
        </p:spPr>
        <p:txBody>
          <a:bodyPr/>
          <a:lstStyle/>
          <a:p>
            <a:r>
              <a:rPr lang="ru-RU" altLang="ru-RU" sz="4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Фонтан  «Каменный цветок» </a:t>
            </a:r>
            <a:br>
              <a:rPr lang="ru-RU" altLang="ru-RU" sz="4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г. Екатеринбург</a:t>
            </a:r>
            <a:endParaRPr lang="ru-RU" altLang="ru-RU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00213"/>
            <a:ext cx="6788150" cy="4525962"/>
          </a:xfrm>
          <a:noFill/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62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6"/>
          <p:cNvSpPr>
            <a:spLocks noGrp="1"/>
          </p:cNvSpPr>
          <p:nvPr>
            <p:ph type="title"/>
          </p:nvPr>
        </p:nvSpPr>
        <p:spPr>
          <a:xfrm>
            <a:off x="1619250" y="274638"/>
            <a:ext cx="7067550" cy="1143000"/>
          </a:xfrm>
        </p:spPr>
        <p:txBody>
          <a:bodyPr/>
          <a:lstStyle/>
          <a:p>
            <a:r>
              <a:rPr lang="ru-RU" altLang="ru-RU" sz="4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Фонтан  «Каменный цветок» </a:t>
            </a:r>
            <a:br>
              <a:rPr lang="ru-RU" altLang="ru-RU" sz="4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г. Мсква</a:t>
            </a:r>
            <a:endParaRPr lang="ru-RU" altLang="ru-RU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62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C:\Users\Ольга\Desktop\fontan_kamennuy_tsvetok_na_vdnh_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628775"/>
            <a:ext cx="6789738" cy="4525963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372225" y="274638"/>
            <a:ext cx="2771775" cy="1143000"/>
          </a:xfrm>
        </p:spPr>
        <p:txBody>
          <a:bodyPr/>
          <a:lstStyle/>
          <a:p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Палех</a:t>
            </a:r>
          </a:p>
        </p:txBody>
      </p:sp>
      <p:pic>
        <p:nvPicPr>
          <p:cNvPr id="409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351155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7363" y="3506788"/>
            <a:ext cx="2516187" cy="3351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908300"/>
            <a:ext cx="3398837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1113"/>
            <a:ext cx="20161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485775"/>
            <a:ext cx="2300288" cy="181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638" y="527050"/>
            <a:ext cx="249713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9863" y="2262188"/>
            <a:ext cx="23574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638" y="4319588"/>
            <a:ext cx="2460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25" y="2438400"/>
            <a:ext cx="24638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164013"/>
            <a:ext cx="191611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/>
          <a:stretch>
            <a:fillRect/>
          </a:stretch>
        </p:blipFill>
        <p:spPr bwMode="auto">
          <a:xfrm>
            <a:off x="1303338" y="476250"/>
            <a:ext cx="26765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4389438"/>
            <a:ext cx="3152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707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Дом, где родился П. П. Бажов</a:t>
            </a:r>
            <a:br>
              <a:rPr lang="ru-RU" altLang="ru-RU" sz="32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32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Сысерть</a:t>
            </a:r>
            <a:br>
              <a:rPr lang="ru-RU" altLang="ru-RU" sz="32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25538"/>
            <a:ext cx="8418512" cy="5000625"/>
          </a:xfr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"/>
          <a:stretch>
            <a:fillRect/>
          </a:stretch>
        </p:blipFill>
        <p:spPr bwMode="auto">
          <a:xfrm>
            <a:off x="0" y="0"/>
            <a:ext cx="21272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265238" y="274638"/>
            <a:ext cx="7421562" cy="1066800"/>
          </a:xfrm>
        </p:spPr>
        <p:txBody>
          <a:bodyPr/>
          <a:lstStyle/>
          <a:p>
            <a:r>
              <a:rPr lang="ru-RU" altLang="ru-RU" sz="2400" b="1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Пермский театр оперы и балета поставил оперу- «Малахитовая шкатулка» по сказам Павла Бажова.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1196975"/>
            <a:ext cx="5715000" cy="326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4437063"/>
            <a:ext cx="3616325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2"/>
          <p:cNvSpPr>
            <a:spLocks noGrp="1"/>
          </p:cNvSpPr>
          <p:nvPr>
            <p:ph type="title"/>
          </p:nvPr>
        </p:nvSpPr>
        <p:spPr>
          <a:xfrm>
            <a:off x="1262063" y="274638"/>
            <a:ext cx="7424737" cy="1143000"/>
          </a:xfrm>
        </p:spPr>
        <p:txBody>
          <a:bodyPr/>
          <a:lstStyle/>
          <a:p>
            <a:r>
              <a:rPr lang="ru-RU" sz="2800" b="1">
                <a:solidFill>
                  <a:srgbClr val="00008B"/>
                </a:solidFill>
                <a:latin typeface="Times New Roman" pitchFamily="18" charset="0"/>
                <a:cs typeface="Times New Roman" pitchFamily="18" charset="0"/>
              </a:rPr>
              <a:t>Балет «Сказ о каменном цветке» на музыку </a:t>
            </a:r>
            <a:br>
              <a:rPr lang="ru-RU" sz="2800" b="1">
                <a:solidFill>
                  <a:srgbClr val="00008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00008B"/>
                </a:solidFill>
                <a:latin typeface="Times New Roman" pitchFamily="18" charset="0"/>
                <a:cs typeface="Times New Roman" pitchFamily="18" charset="0"/>
              </a:rPr>
              <a:t>С.С. Прокофьева</a:t>
            </a:r>
            <a:endParaRPr lang="ru-RU" sz="2800"/>
          </a:p>
        </p:txBody>
      </p:sp>
      <p:sp>
        <p:nvSpPr>
          <p:cNvPr id="44035" name="Текст 5"/>
          <p:cNvSpPr>
            <a:spLocks noGrp="1"/>
          </p:cNvSpPr>
          <p:nvPr>
            <p:ph type="body" idx="1"/>
          </p:nvPr>
        </p:nvSpPr>
        <p:spPr>
          <a:xfrm>
            <a:off x="1257300" y="1535113"/>
            <a:ext cx="3746500" cy="1677987"/>
          </a:xfrm>
        </p:spPr>
        <p:txBody>
          <a:bodyPr/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Сцена из балета «Сказ о каменном цветке». Большой театр, 1954 год. </a:t>
            </a:r>
          </a:p>
          <a:p>
            <a:endParaRPr lang="ru-RU"/>
          </a:p>
        </p:txBody>
      </p:sp>
      <p:pic>
        <p:nvPicPr>
          <p:cNvPr id="4403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906713"/>
            <a:ext cx="3951287" cy="3951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098925"/>
            <a:ext cx="4041775" cy="269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262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402748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pPr eaLnBrk="1" hangingPunct="1"/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Сквер на улице Бажова </a:t>
            </a:r>
            <a:br>
              <a:rPr lang="ru-RU" alt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в  Москве</a:t>
            </a:r>
          </a:p>
        </p:txBody>
      </p:sp>
      <p:sp>
        <p:nvSpPr>
          <p:cNvPr id="45059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6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/>
          <a:stretch>
            <a:fillRect/>
          </a:stretch>
        </p:blipFill>
        <p:spPr bwMode="auto">
          <a:xfrm>
            <a:off x="1239838" y="1543050"/>
            <a:ext cx="234156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9338" y="1543050"/>
            <a:ext cx="1731962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"/>
          <a:stretch>
            <a:fillRect/>
          </a:stretch>
        </p:blipFill>
        <p:spPr bwMode="auto">
          <a:xfrm>
            <a:off x="6989763" y="285750"/>
            <a:ext cx="215423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/>
          <a:stretch>
            <a:fillRect/>
          </a:stretch>
        </p:blipFill>
        <p:spPr bwMode="auto">
          <a:xfrm>
            <a:off x="5245100" y="1543050"/>
            <a:ext cx="223202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525" y="692150"/>
            <a:ext cx="8459788" cy="5434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писателя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710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3" y="3533775"/>
            <a:ext cx="2600325" cy="3095625"/>
          </a:xfrm>
          <a:noFill/>
        </p:spPr>
      </p:pic>
      <p:pic>
        <p:nvPicPr>
          <p:cNvPr id="4710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8950" y="981075"/>
            <a:ext cx="1931988" cy="2736850"/>
          </a:xfrm>
          <a:noFill/>
        </p:spPr>
      </p:pic>
      <p:pic>
        <p:nvPicPr>
          <p:cNvPr id="47110" name="Picture 7" descr="http://i.livelib.ru/boocover/1000257080/l/36a1/Pavel_Bazhov__Uralskie_ska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830638"/>
            <a:ext cx="1905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9" descr="http://coollib.com/i/90/83090/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11" descr="http://sobook.ru/uploads/posts/2012-09/1347017390_kamennyy-cvetok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4162425"/>
            <a:ext cx="18954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13" descr="https://encrypted-tbn3.gstatic.com/images?q=tbn:ANd9GcSa8XmcLKIwkxJfvlxqhT8pEgpZvxGoZRLZzzSOL6WRNYZrOXT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4162425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5" descr="http://j.livelib.ru/boocover/1000320690/l/e06a/Hrupkaya_vetochk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206500"/>
            <a:ext cx="1905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7" descr="http://sobook.ru/uploads/posts/2012-09/1347020264_zmeinyy-sled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358900"/>
            <a:ext cx="18954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4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0" y="188913"/>
            <a:ext cx="5003800" cy="93662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Отгадай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сказы</a:t>
            </a:r>
          </a:p>
        </p:txBody>
      </p:sp>
      <p:pic>
        <p:nvPicPr>
          <p:cNvPr id="260119" name="Picture 23" descr="diaOgnevushk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96975"/>
            <a:ext cx="3071812" cy="2384425"/>
          </a:xfrm>
        </p:spPr>
      </p:pic>
      <p:pic>
        <p:nvPicPr>
          <p:cNvPr id="260120" name="Picture 24" descr="Рисунок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33375"/>
            <a:ext cx="2808287" cy="3248025"/>
          </a:xfrm>
        </p:spPr>
      </p:pic>
      <p:pic>
        <p:nvPicPr>
          <p:cNvPr id="260121" name="Picture 25" descr="Рисунок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3716338"/>
            <a:ext cx="2354262" cy="2881312"/>
          </a:xfrm>
        </p:spPr>
      </p:pic>
      <p:pic>
        <p:nvPicPr>
          <p:cNvPr id="260122" name="Picture 26" descr="Рисунок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6700" y="3725863"/>
            <a:ext cx="3041650" cy="2727325"/>
          </a:xfrm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6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6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6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713788" cy="2997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Свою автобиографию писатель разместил на трёх страницах, но о его жизни написаны десятки книг. </a:t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«…Родился 27 января (15 по старому стилю) 1879 г. в 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Сысертском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заводе бывшего Екатеринбургского уезда, Пермской области. Отец по сословию считался крестьянином, но работал на заводе… мать кроме домашнего хозяйства занималась рукоделием «на заказчика».</a:t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141663"/>
            <a:ext cx="3733800" cy="2476500"/>
          </a:xfrm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68313" y="6143625"/>
            <a:ext cx="3414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Дом Бажовых, </a:t>
            </a:r>
          </a:p>
          <a:p>
            <a:pPr algn="ctr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Сысерть</a:t>
            </a: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141663"/>
            <a:ext cx="4279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932363" y="6134100"/>
            <a:ext cx="3024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Комната в доме Бажовых, Сысерть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sz="half" idx="1"/>
          </p:nvPr>
        </p:nvSpPr>
        <p:spPr>
          <a:xfrm>
            <a:off x="0" y="188913"/>
            <a:ext cx="9144000" cy="30956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 числе лучших учеников окончил заводскую школу, поступил в Екатеринбургское духовное училище, где учился с 10 до 14 лет, затем продолжил обучение в Пермской духовной семинарии.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24063"/>
            <a:ext cx="7485063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5"/>
          <p:cNvSpPr>
            <a:spLocks noGrp="1"/>
          </p:cNvSpPr>
          <p:nvPr>
            <p:ph type="body" idx="1"/>
          </p:nvPr>
        </p:nvSpPr>
        <p:spPr>
          <a:xfrm>
            <a:off x="107950" y="1535113"/>
            <a:ext cx="4389438" cy="639762"/>
          </a:xfrm>
        </p:spPr>
        <p:txBody>
          <a:bodyPr/>
          <a:lstStyle/>
          <a:p>
            <a:pPr algn="ctr"/>
            <a:r>
              <a:rPr lang="ru-RU" altLang="ru-RU" sz="2000" b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Павел Бажов во время учёбы в Пермской духовной семинарии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025" y="692150"/>
            <a:ext cx="4041775" cy="48244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kern="1200" dirty="0">
                <a:latin typeface="Times New Roman" pitchFamily="18" charset="0"/>
                <a:cs typeface="Times New Roman" pitchFamily="18" charset="0"/>
              </a:rPr>
              <a:t>В 20 лет П. Бажов окончил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kern="1200" dirty="0">
                <a:latin typeface="Times New Roman" pitchFamily="18" charset="0"/>
                <a:cs typeface="Times New Roman" pitchFamily="18" charset="0"/>
              </a:rPr>
              <a:t>Пермскую Духовную семинарию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kern="1200" dirty="0">
                <a:latin typeface="Times New Roman" pitchFamily="18" charset="0"/>
                <a:cs typeface="Times New Roman" pitchFamily="18" charset="0"/>
              </a:rPr>
              <a:t>и решил стать учителем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174875"/>
            <a:ext cx="3490912" cy="465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686175"/>
            <a:ext cx="4759325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Содержимое 2"/>
          <p:cNvSpPr>
            <a:spLocks noGrp="1"/>
          </p:cNvSpPr>
          <p:nvPr>
            <p:ph sz="half" idx="2"/>
          </p:nvPr>
        </p:nvSpPr>
        <p:spPr>
          <a:xfrm>
            <a:off x="250825" y="884238"/>
            <a:ext cx="4465638" cy="5784850"/>
          </a:xfrm>
        </p:spPr>
        <p:txBody>
          <a:bodyPr/>
          <a:lstStyle/>
          <a:p>
            <a:pPr>
              <a:defRPr/>
            </a:pPr>
            <a:r>
              <a:rPr lang="ru-RU" altLang="ru-RU" sz="32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семинарии стал учителем русского языка и работал им д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 года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год во время летних каникул путешествовал по Уралу, собирал фольклор.</a:t>
            </a:r>
          </a:p>
        </p:txBody>
      </p:sp>
      <p:sp>
        <p:nvSpPr>
          <p:cNvPr id="10243" name="Текст 3"/>
          <p:cNvSpPr>
            <a:spLocks noGrp="1"/>
          </p:cNvSpPr>
          <p:nvPr>
            <p:ph type="body" sz="quarter" idx="3"/>
          </p:nvPr>
        </p:nvSpPr>
        <p:spPr>
          <a:xfrm>
            <a:off x="4716463" y="260350"/>
            <a:ext cx="4248150" cy="639763"/>
          </a:xfrm>
        </p:spPr>
        <p:txBody>
          <a:bodyPr/>
          <a:lstStyle/>
          <a:p>
            <a:r>
              <a:rPr lang="ru-RU" altLang="ru-RU" b="0"/>
              <a:t>  Павел Бажов в 1911 году</a:t>
            </a:r>
            <a:endParaRPr lang="ru-RU" altLang="ru-RU"/>
          </a:p>
        </p:txBody>
      </p:sp>
      <p:pic>
        <p:nvPicPr>
          <p:cNvPr id="10244" name="Picture 2" descr="Картинка 1 из 3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84238"/>
            <a:ext cx="4248150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4608513" cy="1143000"/>
          </a:xfrm>
        </p:spPr>
        <p:txBody>
          <a:bodyPr/>
          <a:lstStyle/>
          <a:p>
            <a:r>
              <a:rPr lang="ru-RU" altLang="ru-RU" sz="7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УРАЛ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0"/>
            <a:ext cx="42513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7380288" y="2492375"/>
            <a:ext cx="1516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FFFFFF"/>
                </a:solidFill>
              </a:rPr>
              <a:t>г. Думная</a:t>
            </a:r>
          </a:p>
        </p:txBody>
      </p:sp>
      <p:pic>
        <p:nvPicPr>
          <p:cNvPr id="1126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" y="1531938"/>
            <a:ext cx="4454525" cy="2962275"/>
          </a:xfrm>
          <a:noFill/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514850"/>
            <a:ext cx="31718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884488"/>
            <a:ext cx="30416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76750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810125"/>
            <a:ext cx="27114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694</Words>
  <Application>Microsoft Office PowerPoint</Application>
  <PresentationFormat>Экран (4:3)</PresentationFormat>
  <Paragraphs>79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-apple-system</vt:lpstr>
      <vt:lpstr>Arial</vt:lpstr>
      <vt:lpstr>Comic Sans MS</vt:lpstr>
      <vt:lpstr>Gabriola</vt:lpstr>
      <vt:lpstr>Times New Roman</vt:lpstr>
      <vt:lpstr>Wingdings 2</vt:lpstr>
      <vt:lpstr>Оформление по умолчанию</vt:lpstr>
      <vt:lpstr>«Художественные образы  в литературных произведениях  П.П. Бажова»    Павла Петровича Бажова (1879-1950) </vt:lpstr>
      <vt:lpstr> 27 января 1879 года родился Павел Бажов.  </vt:lpstr>
      <vt:lpstr>Родители</vt:lpstr>
      <vt:lpstr>Дом, где родился П. П. Бажов г. Сысерть </vt:lpstr>
      <vt:lpstr>Свою автобиографию писатель разместил на трёх страницах, но о его жизни написаны десятки книг.  «…Родился 27 января (15 по старому стилю) 1879 г. в Сысертском заводе бывшего Екатеринбургского уезда, Пермской области. Отец по сословию считался крестьянином, но работал на заводе… мать кроме домашнего хозяйства занималась рукоделием «на заказчика». </vt:lpstr>
      <vt:lpstr>Презентация PowerPoint</vt:lpstr>
      <vt:lpstr>Презентация PowerPoint</vt:lpstr>
      <vt:lpstr>Презентация PowerPoint</vt:lpstr>
      <vt:lpstr>УРАЛ</vt:lpstr>
      <vt:lpstr>дети</vt:lpstr>
      <vt:lpstr>Презентация PowerPoint</vt:lpstr>
      <vt:lpstr>П. П. Бажов (в центре) среди бойцов отряда «Красные орлы», 1918 г.</vt:lpstr>
      <vt:lpstr>Павел  Бажов становится журналистом, редактором газет. Пишет очерки, статьи, рассказы. Так постепенно  в Павле Петровиче рождается большой писатель.</vt:lpstr>
      <vt:lpstr>Первая страница рукописи сказа «Каменный цветок».          Последняя страница рукописи сказа «Каменный цветок». </vt:lpstr>
      <vt:lpstr>Презентация PowerPoint</vt:lpstr>
      <vt:lpstr>Презентация PowerPoint</vt:lpstr>
      <vt:lpstr>Произведения П. Бажова            «СЕРЕБРЯНОЕ   КОПЫТЦЕ»</vt:lpstr>
      <vt:lpstr>«ОГНЕВУШКА ПОСКАКУШКА»</vt:lpstr>
      <vt:lpstr>«КАМЕННЫЙ   ЦВЕТОК»</vt:lpstr>
      <vt:lpstr>«СИНЮШКИН  КОЛОДЕЦ»</vt:lpstr>
      <vt:lpstr>«МЕДНОЙ  ГОРЫ  ХОЗЯЙКА»</vt:lpstr>
      <vt:lpstr>«МАЛАХИТОВАЯ   ШКАТУЛКА»</vt:lpstr>
      <vt:lpstr>МАЛАХИТ</vt:lpstr>
      <vt:lpstr>Презентация PowerPoint</vt:lpstr>
      <vt:lpstr>Книги писателя</vt:lpstr>
      <vt:lpstr>Презентация PowerPoint</vt:lpstr>
      <vt:lpstr>Презентация PowerPoint</vt:lpstr>
      <vt:lpstr>Прощание </vt:lpstr>
      <vt:lpstr>могила П. Бажова г. Екатеринбург</vt:lpstr>
      <vt:lpstr> 1954 год</vt:lpstr>
      <vt:lpstr>Дом-музей П.П. Бажова в городе Екатеринбурге. </vt:lpstr>
      <vt:lpstr>Презентация PowerPoint</vt:lpstr>
      <vt:lpstr>По Волге ходит теплоход «Павел Бажов»  </vt:lpstr>
      <vt:lpstr>Презентация PowerPoint</vt:lpstr>
      <vt:lpstr>Презентация PowerPoint</vt:lpstr>
      <vt:lpstr>Фонтан  «Каменный цветок»  г. Екатеринбург</vt:lpstr>
      <vt:lpstr>Фонтан  «Каменный цветок»  г. Мсква</vt:lpstr>
      <vt:lpstr>Палех</vt:lpstr>
      <vt:lpstr>Презентация PowerPoint</vt:lpstr>
      <vt:lpstr>Пермский театр оперы и балета поставил оперу- «Малахитовая шкатулка» по сказам Павла Бажова.</vt:lpstr>
      <vt:lpstr>Балет «Сказ о каменном цветке» на музыку  С.С. Прокофьева</vt:lpstr>
      <vt:lpstr>Сквер на улице Бажова  в  Москве</vt:lpstr>
      <vt:lpstr>Презентация PowerPoint</vt:lpstr>
      <vt:lpstr>Книги писателя</vt:lpstr>
      <vt:lpstr>Отгадай сказы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Сказитель Уральской старины</dc:title>
  <dc:creator>Ирина</dc:creator>
  <cp:lastModifiedBy>Пользователь</cp:lastModifiedBy>
  <cp:revision>76</cp:revision>
  <dcterms:created xsi:type="dcterms:W3CDTF">2008-04-08T09:11:37Z</dcterms:created>
  <dcterms:modified xsi:type="dcterms:W3CDTF">2022-09-21T07:19:37Z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3911694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